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Default Extension="gif" ContentType="image/gif"/>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3" r:id="rId1"/>
  </p:sldMasterIdLst>
  <p:notesMasterIdLst>
    <p:notesMasterId r:id="rId18"/>
  </p:notesMasterIdLst>
  <p:sldIdLst>
    <p:sldId id="256" r:id="rId2"/>
    <p:sldId id="257" r:id="rId3"/>
    <p:sldId id="258" r:id="rId4"/>
    <p:sldId id="260" r:id="rId5"/>
    <p:sldId id="261" r:id="rId6"/>
    <p:sldId id="262" r:id="rId7"/>
    <p:sldId id="266" r:id="rId8"/>
    <p:sldId id="264" r:id="rId9"/>
    <p:sldId id="268" r:id="rId10"/>
    <p:sldId id="265" r:id="rId11"/>
    <p:sldId id="270" r:id="rId12"/>
    <p:sldId id="271" r:id="rId13"/>
    <p:sldId id="272" r:id="rId14"/>
    <p:sldId id="273" r:id="rId15"/>
    <p:sldId id="274" r:id="rId16"/>
    <p:sldId id="275" r:id="rId17"/>
  </p:sldIdLst>
  <p:sldSz cx="9144000" cy="5715000" type="screen16x1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80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68223" autoAdjust="0"/>
  </p:normalViewPr>
  <p:slideViewPr>
    <p:cSldViewPr>
      <p:cViewPr varScale="1">
        <p:scale>
          <a:sx n="55" d="100"/>
          <a:sy n="55" d="100"/>
        </p:scale>
        <p:origin x="-1596" y="-72"/>
      </p:cViewPr>
      <p:guideLst>
        <p:guide orient="horz" pos="1800"/>
        <p:guide pos="2880"/>
      </p:guideLst>
    </p:cSldViewPr>
  </p:slideViewPr>
  <p:notesTextViewPr>
    <p:cViewPr>
      <p:scale>
        <a:sx n="1" d="1"/>
        <a:sy n="1" d="1"/>
      </p:scale>
      <p:origin x="0" y="0"/>
    </p:cViewPr>
  </p:notesTextViewPr>
  <p:sorterViewPr>
    <p:cViewPr>
      <p:scale>
        <a:sx n="100" d="100"/>
        <a:sy n="100" d="100"/>
      </p:scale>
      <p:origin x="0" y="-2838"/>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8695DD4-BE3D-425F-99A1-58288D04222E}" type="datetimeFigureOut">
              <a:rPr lang="ru-RU" smtClean="0"/>
              <a:pPr/>
              <a:t>11.05.2020</a:t>
            </a:fld>
            <a:endParaRPr lang="ru-RU"/>
          </a:p>
        </p:txBody>
      </p:sp>
      <p:sp>
        <p:nvSpPr>
          <p:cNvPr id="4" name="Образ слайда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50C57E-0C89-4183-A165-9D300F7E494C}" type="slidenum">
              <a:rPr lang="ru-RU" smtClean="0"/>
              <a:pPr/>
              <a:t>‹#›</a:t>
            </a:fld>
            <a:endParaRPr lang="ru-RU"/>
          </a:p>
        </p:txBody>
      </p:sp>
    </p:spTree>
    <p:extLst>
      <p:ext uri="{BB962C8B-B14F-4D97-AF65-F5344CB8AC3E}">
        <p14:creationId xmlns:p14="http://schemas.microsoft.com/office/powerpoint/2010/main" xmlns="" val="435385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Кроме организмов, имеющих клеточное строение, существует</a:t>
            </a:r>
            <a:r>
              <a:rPr lang="ru-RU" baseline="0" dirty="0" smtClean="0"/>
              <a:t> и неклеточная форма жизни – </a:t>
            </a:r>
            <a:r>
              <a:rPr lang="ru-RU" i="1" baseline="0" dirty="0" smtClean="0"/>
              <a:t>вирусы</a:t>
            </a:r>
            <a:r>
              <a:rPr lang="ru-RU" baseline="0" dirty="0" smtClean="0"/>
              <a:t>.</a:t>
            </a:r>
          </a:p>
          <a:p>
            <a:r>
              <a:rPr lang="ru-RU" baseline="0" dirty="0" smtClean="0"/>
              <a:t>Они обладают свойствами, которые позволяют считать их живыми существами, но могут рассматриваться и как гигантские молекулу нуклеопротеидов. Вирусы обладают наследственностью и изменчивостью, в то же время они не способны к самостоятельному обмену веществ, не имеют ряда признаков живого. По-видимому, они представляют собой как бы переходную форму между живой и неживой природой.</a:t>
            </a:r>
            <a:endParaRPr lang="ru-RU" dirty="0"/>
          </a:p>
        </p:txBody>
      </p:sp>
      <p:sp>
        <p:nvSpPr>
          <p:cNvPr id="4" name="Номер слайда 3"/>
          <p:cNvSpPr>
            <a:spLocks noGrp="1"/>
          </p:cNvSpPr>
          <p:nvPr>
            <p:ph type="sldNum" sz="quarter" idx="10"/>
          </p:nvPr>
        </p:nvSpPr>
        <p:spPr/>
        <p:txBody>
          <a:bodyPr/>
          <a:lstStyle/>
          <a:p>
            <a:fld id="{1750C57E-0C89-4183-A165-9D300F7E494C}" type="slidenum">
              <a:rPr lang="ru-RU" smtClean="0"/>
              <a:pPr/>
              <a:t>2</a:t>
            </a:fld>
            <a:endParaRPr lang="ru-RU"/>
          </a:p>
        </p:txBody>
      </p:sp>
    </p:spTree>
    <p:extLst>
      <p:ext uri="{BB962C8B-B14F-4D97-AF65-F5344CB8AC3E}">
        <p14:creationId xmlns:p14="http://schemas.microsoft.com/office/powerpoint/2010/main" xmlns="" val="42503435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altLang="ru-RU" dirty="0" smtClean="0"/>
              <a:t>Цикл размножения бактериофага можно представить следующей схемой:</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ru-RU" altLang="ru-RU" dirty="0" smtClean="0"/>
              <a:t>Осаждение на поверхности бактериальной клетки</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ru-RU" altLang="ru-RU" dirty="0" smtClean="0"/>
              <a:t>Проникновение вируса – введение вирусной ДНК в клетку-хозяина</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ru-RU" altLang="ru-RU" dirty="0" smtClean="0"/>
              <a:t>Встраивание вирусной ДНК в хромосомную ДНК клетки-хозяина</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ru-RU" altLang="ru-RU" dirty="0" smtClean="0"/>
              <a:t>Репликация нуклеиновых кислот  вируса</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ru-RU" altLang="ru-RU" dirty="0" smtClean="0"/>
              <a:t>Синтез вирусных белков</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ru-RU" altLang="ru-RU" dirty="0" err="1" smtClean="0"/>
              <a:t>Самосборка</a:t>
            </a:r>
            <a:r>
              <a:rPr lang="ru-RU" altLang="ru-RU" dirty="0" smtClean="0"/>
              <a:t> вирусов</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ru-RU" altLang="ru-RU" dirty="0" smtClean="0"/>
              <a:t>Выход вирусов из клетки</a:t>
            </a:r>
          </a:p>
          <a:p>
            <a:r>
              <a:rPr lang="ru-RU" dirty="0" smtClean="0"/>
              <a:t>Бактериофаги могут использоваться как лекарства против возбудителей различных инфекционных заболеваний (холеры, брюшного тифа).</a:t>
            </a:r>
            <a:endParaRPr lang="ru-RU" dirty="0"/>
          </a:p>
        </p:txBody>
      </p:sp>
      <p:sp>
        <p:nvSpPr>
          <p:cNvPr id="4" name="Номер слайда 3"/>
          <p:cNvSpPr>
            <a:spLocks noGrp="1"/>
          </p:cNvSpPr>
          <p:nvPr>
            <p:ph type="sldNum" sz="quarter" idx="10"/>
          </p:nvPr>
        </p:nvSpPr>
        <p:spPr/>
        <p:txBody>
          <a:bodyPr/>
          <a:lstStyle/>
          <a:p>
            <a:fld id="{1750C57E-0C89-4183-A165-9D300F7E494C}" type="slidenum">
              <a:rPr lang="ru-RU" smtClean="0"/>
              <a:pPr/>
              <a:t>11</a:t>
            </a:fld>
            <a:endParaRPr lang="ru-RU"/>
          </a:p>
        </p:txBody>
      </p:sp>
    </p:spTree>
    <p:extLst>
      <p:ext uri="{BB962C8B-B14F-4D97-AF65-F5344CB8AC3E}">
        <p14:creationId xmlns:p14="http://schemas.microsoft.com/office/powerpoint/2010/main" xmlns="" val="37543127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Вирус,</a:t>
            </a:r>
            <a:r>
              <a:rPr lang="ru-RU" baseline="0" dirty="0" smtClean="0"/>
              <a:t> вызывающий СПИД и названный вирусом иммунодефицита человека (ВИЧ), относят к </a:t>
            </a:r>
            <a:r>
              <a:rPr lang="ru-RU" baseline="0" dirty="0" err="1" smtClean="0"/>
              <a:t>ретровирусам</a:t>
            </a:r>
            <a:r>
              <a:rPr lang="ru-RU" baseline="0" dirty="0" smtClean="0"/>
              <a:t>, его генетический материал представлен в виде молекулы РНК. Вирионы ВИЧ имеют округлую форму и диаметр 100 – 120 </a:t>
            </a:r>
            <a:r>
              <a:rPr lang="ru-RU" baseline="0" dirty="0" err="1" smtClean="0"/>
              <a:t>нм</a:t>
            </a:r>
            <a:r>
              <a:rPr lang="ru-RU" baseline="0" dirty="0" smtClean="0"/>
              <a:t>. Наружная белково-липидная мембрана, позаимствованная от клетки хозяина, пронизана собственными белками вируса. Они играют важную роль в процессе проникновения вируса в клетку-мишень. Под мембраной располагается белковый </a:t>
            </a:r>
            <a:r>
              <a:rPr lang="ru-RU" baseline="0" dirty="0" err="1" smtClean="0"/>
              <a:t>капсид</a:t>
            </a:r>
            <a:r>
              <a:rPr lang="ru-RU" baseline="0" dirty="0" smtClean="0"/>
              <a:t>, образующий промежуточную оболочку. Под ним сердцевина вируса – </a:t>
            </a:r>
            <a:r>
              <a:rPr lang="ru-RU" baseline="0" dirty="0" err="1" smtClean="0"/>
              <a:t>нуклеоид</a:t>
            </a:r>
            <a:r>
              <a:rPr lang="ru-RU" baseline="0" dirty="0" smtClean="0"/>
              <a:t>, белковая оболочка которого имеет форму усеченного конуса. Внутри </a:t>
            </a:r>
            <a:r>
              <a:rPr lang="ru-RU" baseline="0" dirty="0" err="1" smtClean="0"/>
              <a:t>нуклеоида</a:t>
            </a:r>
            <a:r>
              <a:rPr lang="ru-RU" baseline="0" dirty="0" smtClean="0"/>
              <a:t> находятся две молекулы РНК и фермент обратная транскриптаза (ревертаза). Этот фермент катализирует реакцию обратной транскрипции в клетках</a:t>
            </a:r>
            <a:endParaRPr lang="ru-RU" dirty="0"/>
          </a:p>
        </p:txBody>
      </p:sp>
      <p:sp>
        <p:nvSpPr>
          <p:cNvPr id="4" name="Номер слайда 3"/>
          <p:cNvSpPr>
            <a:spLocks noGrp="1"/>
          </p:cNvSpPr>
          <p:nvPr>
            <p:ph type="sldNum" sz="quarter" idx="10"/>
          </p:nvPr>
        </p:nvSpPr>
        <p:spPr/>
        <p:txBody>
          <a:bodyPr/>
          <a:lstStyle/>
          <a:p>
            <a:fld id="{1750C57E-0C89-4183-A165-9D300F7E494C}" type="slidenum">
              <a:rPr lang="ru-RU" smtClean="0"/>
              <a:pPr/>
              <a:t>12</a:t>
            </a:fld>
            <a:endParaRPr lang="ru-RU"/>
          </a:p>
        </p:txBody>
      </p:sp>
    </p:spTree>
    <p:extLst>
      <p:ext uri="{BB962C8B-B14F-4D97-AF65-F5344CB8AC3E}">
        <p14:creationId xmlns:p14="http://schemas.microsoft.com/office/powerpoint/2010/main" xmlns="" val="22825807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kern="1200" dirty="0" smtClean="0">
                <a:solidFill>
                  <a:schemeClr val="tx1"/>
                </a:solidFill>
                <a:effectLst/>
                <a:latin typeface="+mn-lt"/>
                <a:ea typeface="+mn-ea"/>
                <a:cs typeface="+mn-cs"/>
              </a:rPr>
              <a:t>Процесс поражения клетки-мишени протекает следующим образом.</a:t>
            </a:r>
          </a:p>
          <a:p>
            <a:r>
              <a:rPr lang="ru-RU" sz="1200" b="0" i="0" kern="1200" dirty="0" smtClean="0">
                <a:solidFill>
                  <a:schemeClr val="tx1"/>
                </a:solidFill>
                <a:effectLst/>
                <a:latin typeface="+mn-lt"/>
                <a:ea typeface="+mn-ea"/>
                <a:cs typeface="+mn-cs"/>
              </a:rPr>
              <a:t>1. Вирус связывается со специфическими рецепторными молекулами на поверхности Т–лимфоцитов, и внутрь клетки проникает сердцевина вируса.</a:t>
            </a:r>
            <a:r>
              <a:rPr lang="ru-RU" dirty="0" smtClean="0"/>
              <a:t/>
            </a:r>
            <a:br>
              <a:rPr lang="ru-RU" dirty="0" smtClean="0"/>
            </a:br>
            <a:r>
              <a:rPr lang="ru-RU" sz="1200" b="0" i="0" kern="1200" dirty="0" smtClean="0">
                <a:solidFill>
                  <a:schemeClr val="tx1"/>
                </a:solidFill>
                <a:effectLst/>
                <a:latin typeface="+mn-lt"/>
                <a:ea typeface="+mn-ea"/>
                <a:cs typeface="+mn-cs"/>
              </a:rPr>
              <a:t>2. Освобожденная в цитоплазме от белковой оболочки вирусная РНК с помощью фермента ревертазы синтезирует одну из цепей ДНК–копии, т.е. происходит обратная транскрипция (РНК – ДНК). Одна цепь ДНК–копии удваивается, достраивая вторую цепочку.</a:t>
            </a:r>
            <a:r>
              <a:rPr lang="ru-RU" dirty="0" smtClean="0"/>
              <a:t/>
            </a:r>
            <a:br>
              <a:rPr lang="ru-RU" dirty="0" smtClean="0"/>
            </a:br>
            <a:r>
              <a:rPr lang="ru-RU" sz="1200" b="0" i="0" kern="1200" dirty="0" smtClean="0">
                <a:solidFill>
                  <a:schemeClr val="tx1"/>
                </a:solidFill>
                <a:effectLst/>
                <a:latin typeface="+mn-lt"/>
                <a:ea typeface="+mn-ea"/>
                <a:cs typeface="+mn-cs"/>
              </a:rPr>
              <a:t>3.  ДНК – копия перемещается в ядро клетки и образует кольцевую структуру. Далее происходит встройка ДНК–копии в ДНК клетки хозяина. В таком виде ДНК–копия может сохраняться в ядре в течение нескольких лет. Обнаружить ее можно по специфическим антителам, которые появляются в крови.</a:t>
            </a:r>
            <a:r>
              <a:rPr lang="ru-RU" dirty="0" smtClean="0"/>
              <a:t/>
            </a:r>
            <a:br>
              <a:rPr lang="ru-RU" dirty="0" smtClean="0"/>
            </a:br>
            <a:r>
              <a:rPr lang="ru-RU" sz="1200" b="0" i="0" kern="1200" dirty="0" smtClean="0">
                <a:solidFill>
                  <a:schemeClr val="tx1"/>
                </a:solidFill>
                <a:effectLst/>
                <a:latin typeface="+mn-lt"/>
                <a:ea typeface="+mn-ea"/>
                <a:cs typeface="+mn-cs"/>
              </a:rPr>
              <a:t>4. Любая вторичная инфекция способна стимулировать активность ДНК–копии. Начинается процесс транскрипции, и на ДНК–копии синтезируются вирусная матричная РНК. РНК покидает ядро клетки и в цитоплазме на рибосомах происходит синтез вирусных белков.</a:t>
            </a:r>
            <a:r>
              <a:rPr lang="ru-RU" dirty="0" smtClean="0"/>
              <a:t/>
            </a:r>
            <a:br>
              <a:rPr lang="ru-RU" dirty="0" smtClean="0"/>
            </a:br>
            <a:r>
              <a:rPr lang="ru-RU" sz="1200" b="0" i="0" kern="1200" dirty="0" smtClean="0">
                <a:solidFill>
                  <a:schemeClr val="tx1"/>
                </a:solidFill>
                <a:effectLst/>
                <a:latin typeface="+mn-lt"/>
                <a:ea typeface="+mn-ea"/>
                <a:cs typeface="+mn-cs"/>
              </a:rPr>
              <a:t>5. Далее идет процесс </a:t>
            </a:r>
            <a:r>
              <a:rPr lang="ru-RU" sz="1200" b="0" i="0" kern="1200" dirty="0" err="1" smtClean="0">
                <a:solidFill>
                  <a:schemeClr val="tx1"/>
                </a:solidFill>
                <a:effectLst/>
                <a:latin typeface="+mn-lt"/>
                <a:ea typeface="+mn-ea"/>
                <a:cs typeface="+mn-cs"/>
              </a:rPr>
              <a:t>самосборки</a:t>
            </a:r>
            <a:r>
              <a:rPr lang="ru-RU" sz="1200" b="0" i="0" kern="1200" dirty="0" smtClean="0">
                <a:solidFill>
                  <a:schemeClr val="tx1"/>
                </a:solidFill>
                <a:effectLst/>
                <a:latin typeface="+mn-lt"/>
                <a:ea typeface="+mn-ea"/>
                <a:cs typeface="+mn-cs"/>
              </a:rPr>
              <a:t> вируса из вирусной РНК и синтезированных белков. Выход вирусных частиц из клетки сопровождается ее гибелью.  </a:t>
            </a:r>
            <a:endParaRPr lang="ru-RU" dirty="0"/>
          </a:p>
        </p:txBody>
      </p:sp>
      <p:sp>
        <p:nvSpPr>
          <p:cNvPr id="4" name="Номер слайда 3"/>
          <p:cNvSpPr>
            <a:spLocks noGrp="1"/>
          </p:cNvSpPr>
          <p:nvPr>
            <p:ph type="sldNum" sz="quarter" idx="10"/>
          </p:nvPr>
        </p:nvSpPr>
        <p:spPr/>
        <p:txBody>
          <a:bodyPr/>
          <a:lstStyle/>
          <a:p>
            <a:fld id="{1750C57E-0C89-4183-A165-9D300F7E494C}" type="slidenum">
              <a:rPr lang="ru-RU" smtClean="0"/>
              <a:pPr/>
              <a:t>13</a:t>
            </a:fld>
            <a:endParaRPr lang="ru-RU"/>
          </a:p>
        </p:txBody>
      </p:sp>
    </p:spTree>
    <p:extLst>
      <p:ext uri="{BB962C8B-B14F-4D97-AF65-F5344CB8AC3E}">
        <p14:creationId xmlns:p14="http://schemas.microsoft.com/office/powerpoint/2010/main" xmlns="" val="15687061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СПИД является единственным видом иммунодефицита,</a:t>
            </a:r>
            <a:r>
              <a:rPr lang="ru-RU" baseline="0" dirty="0" smtClean="0"/>
              <a:t> имеющим конкретного возбудителя – ВИЧ. Клетками-мишенями для ВИЧ являются клетки крови и мозга человека: В-лимфоциты, Т-лимфоциты, моноциты, нейроны, нейроглия, а также клетки слизистой кишечника, плацента и др. В первую очередь вирус поражает Т-лимфоциты, ответственные за выработку иммунитета. ВИЧ характеризуется крайне быстрой формой изменчивости. Она в 30 – 100 раз выше, чем у вируса гриппа. После внедрения вируса в лимфоциты через несколько недель в крови человека появляются антитела, но вирус может долго не проявлять себя, так как имеет длительный инкубационный период (от нескольких месяцев до нескольких лет). В определенный период деятельность вируса может активизироваться, и он начинает поражать новые клетки, что приводит к развитию болезни. Пораженные лимфоциты, ответственные за иммунную реакцию человека, перестают узнавать чужеродные бактерии, аномальные клетки и вырабатывать антитела. При этом вторичные инфекции (пневмония, гепатит, диарея) поражают организм, могут возникнуть опухоли (саркомы). Последняя стадия заболевания характеризуется резким уменьшением массы тела, слабоумием за счет поражения клеток мозга, снижением всех иммунологических показателей и, наконец, гибелью организма. </a:t>
            </a:r>
            <a:endParaRPr lang="ru-RU" dirty="0"/>
          </a:p>
        </p:txBody>
      </p:sp>
      <p:sp>
        <p:nvSpPr>
          <p:cNvPr id="4" name="Номер слайда 3"/>
          <p:cNvSpPr>
            <a:spLocks noGrp="1"/>
          </p:cNvSpPr>
          <p:nvPr>
            <p:ph type="sldNum" sz="quarter" idx="10"/>
          </p:nvPr>
        </p:nvSpPr>
        <p:spPr/>
        <p:txBody>
          <a:bodyPr/>
          <a:lstStyle/>
          <a:p>
            <a:fld id="{1750C57E-0C89-4183-A165-9D300F7E494C}" type="slidenum">
              <a:rPr lang="ru-RU" smtClean="0"/>
              <a:pPr/>
              <a:t>14</a:t>
            </a:fld>
            <a:endParaRPr lang="ru-RU"/>
          </a:p>
        </p:txBody>
      </p:sp>
    </p:spTree>
    <p:extLst>
      <p:ext uri="{BB962C8B-B14F-4D97-AF65-F5344CB8AC3E}">
        <p14:creationId xmlns:p14="http://schemas.microsoft.com/office/powerpoint/2010/main" xmlns="" val="12575696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ВИЧ выделен практически из всех физиологических жидкостей организма: из плазмы крови,</a:t>
            </a:r>
            <a:r>
              <a:rPr lang="ru-RU" baseline="0" dirty="0" smtClean="0"/>
              <a:t> семенной жидкости, слюны, материнского молока, спинномозговой жидкости, слез. Однако концентрация вирионов в этих жидкостях различна. Поэтому наиболее реальными путями передачи инфекции являются:</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ru-RU" sz="1200" kern="1200" dirty="0" smtClean="0">
                <a:solidFill>
                  <a:schemeClr val="tx1"/>
                </a:solidFill>
                <a:latin typeface="+mn-lt"/>
                <a:ea typeface="+mn-ea"/>
                <a:cs typeface="+mn-cs"/>
              </a:rPr>
              <a:t>Донорские органы, ткани, плазма крови, костный мозг, сухожилия</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ru-RU" sz="1200" kern="1200" dirty="0" smtClean="0">
                <a:solidFill>
                  <a:schemeClr val="tx1"/>
                </a:solidFill>
                <a:latin typeface="+mn-lt"/>
                <a:ea typeface="+mn-ea"/>
                <a:cs typeface="+mn-cs"/>
              </a:rPr>
              <a:t>Загрязненные медицинские инструменты: иглы, шприцы, хирургические и стоматологические инструменты</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ru-RU" sz="1200" kern="1200" dirty="0" smtClean="0">
                <a:solidFill>
                  <a:schemeClr val="tx1"/>
                </a:solidFill>
                <a:latin typeface="+mn-lt"/>
                <a:ea typeface="+mn-ea"/>
                <a:cs typeface="+mn-cs"/>
              </a:rPr>
              <a:t>Половые контакты между партнерами, один из которых – носитель ВИЧ</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ru-RU" sz="1200" kern="1200" dirty="0" smtClean="0">
                <a:solidFill>
                  <a:schemeClr val="tx1"/>
                </a:solidFill>
                <a:latin typeface="+mn-lt"/>
                <a:ea typeface="+mn-ea"/>
                <a:cs typeface="+mn-cs"/>
              </a:rPr>
              <a:t>«Вертикальный» путь «мать – ребенок» (внутриутробно, при родах, при вскармливании грудным молоком)</a:t>
            </a:r>
          </a:p>
          <a:p>
            <a:endParaRPr lang="ru-RU" dirty="0"/>
          </a:p>
        </p:txBody>
      </p:sp>
      <p:sp>
        <p:nvSpPr>
          <p:cNvPr id="4" name="Номер слайда 3"/>
          <p:cNvSpPr>
            <a:spLocks noGrp="1"/>
          </p:cNvSpPr>
          <p:nvPr>
            <p:ph type="sldNum" sz="quarter" idx="10"/>
          </p:nvPr>
        </p:nvSpPr>
        <p:spPr/>
        <p:txBody>
          <a:bodyPr/>
          <a:lstStyle/>
          <a:p>
            <a:fld id="{1750C57E-0C89-4183-A165-9D300F7E494C}" type="slidenum">
              <a:rPr lang="ru-RU" smtClean="0"/>
              <a:pPr/>
              <a:t>15</a:t>
            </a:fld>
            <a:endParaRPr lang="ru-RU"/>
          </a:p>
        </p:txBody>
      </p:sp>
    </p:spTree>
    <p:extLst>
      <p:ext uri="{BB962C8B-B14F-4D97-AF65-F5344CB8AC3E}">
        <p14:creationId xmlns:p14="http://schemas.microsoft.com/office/powerpoint/2010/main" xmlns="" val="19609089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Вирусы открыл в 1892</a:t>
            </a:r>
            <a:r>
              <a:rPr lang="ru-RU" baseline="0" dirty="0" smtClean="0"/>
              <a:t> г. Русский ученый Дмитрий Иосифович Ивановский при изучении мозаичной болезни табака. Сам термин вирус (от латинского </a:t>
            </a:r>
            <a:r>
              <a:rPr lang="en-US" i="1" baseline="0" dirty="0" smtClean="0"/>
              <a:t>virus</a:t>
            </a:r>
            <a:r>
              <a:rPr lang="en-US" baseline="0" dirty="0" smtClean="0"/>
              <a:t> - </a:t>
            </a:r>
            <a:r>
              <a:rPr lang="ru-RU" baseline="0" dirty="0" smtClean="0"/>
              <a:t>яд) был предложен позднее М. Бейеринком. Сначала вирусы были описаны как болезнетворные агенты, способные размножаться только в клетках хозяина. Они настолько малы, что не видны в световой микроскоп, поэтому до появления электронного микроскопа природа вируса оставалась неясной. Активное их изучение началось во второй половине </a:t>
            </a:r>
            <a:r>
              <a:rPr lang="en-US" baseline="0" dirty="0" smtClean="0"/>
              <a:t>XX </a:t>
            </a:r>
            <a:r>
              <a:rPr lang="ru-RU" baseline="0" dirty="0" smtClean="0"/>
              <a:t>века.</a:t>
            </a:r>
            <a:endParaRPr lang="ru-RU" dirty="0"/>
          </a:p>
        </p:txBody>
      </p:sp>
      <p:sp>
        <p:nvSpPr>
          <p:cNvPr id="4" name="Номер слайда 3"/>
          <p:cNvSpPr>
            <a:spLocks noGrp="1"/>
          </p:cNvSpPr>
          <p:nvPr>
            <p:ph type="sldNum" sz="quarter" idx="10"/>
          </p:nvPr>
        </p:nvSpPr>
        <p:spPr/>
        <p:txBody>
          <a:bodyPr/>
          <a:lstStyle/>
          <a:p>
            <a:fld id="{1750C57E-0C89-4183-A165-9D300F7E494C}" type="slidenum">
              <a:rPr lang="ru-RU" smtClean="0"/>
              <a:pPr/>
              <a:t>3</a:t>
            </a:fld>
            <a:endParaRPr lang="ru-RU"/>
          </a:p>
        </p:txBody>
      </p:sp>
    </p:spTree>
    <p:extLst>
      <p:ext uri="{BB962C8B-B14F-4D97-AF65-F5344CB8AC3E}">
        <p14:creationId xmlns:p14="http://schemas.microsoft.com/office/powerpoint/2010/main" xmlns="" val="23961027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Вирусы в настоящее время выделены в отдельную империю неклеточных организмов – </a:t>
            </a:r>
            <a:r>
              <a:rPr lang="en-US" i="1" dirty="0" err="1" smtClean="0"/>
              <a:t>Vira</a:t>
            </a:r>
            <a:r>
              <a:rPr lang="ru-RU" dirty="0" smtClean="0"/>
              <a:t>.</a:t>
            </a:r>
            <a:endParaRPr lang="ru-RU" dirty="0"/>
          </a:p>
        </p:txBody>
      </p:sp>
      <p:sp>
        <p:nvSpPr>
          <p:cNvPr id="4" name="Номер слайда 3"/>
          <p:cNvSpPr>
            <a:spLocks noGrp="1"/>
          </p:cNvSpPr>
          <p:nvPr>
            <p:ph type="sldNum" sz="quarter" idx="10"/>
          </p:nvPr>
        </p:nvSpPr>
        <p:spPr/>
        <p:txBody>
          <a:bodyPr/>
          <a:lstStyle/>
          <a:p>
            <a:fld id="{1750C57E-0C89-4183-A165-9D300F7E494C}" type="slidenum">
              <a:rPr lang="ru-RU" smtClean="0"/>
              <a:pPr/>
              <a:t>4</a:t>
            </a:fld>
            <a:endParaRPr lang="ru-RU"/>
          </a:p>
        </p:txBody>
      </p:sp>
    </p:spTree>
    <p:extLst>
      <p:ext uri="{BB962C8B-B14F-4D97-AF65-F5344CB8AC3E}">
        <p14:creationId xmlns:p14="http://schemas.microsoft.com/office/powerpoint/2010/main" xmlns="" val="42874629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Для вирусов характерны следующие признаки:</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kern="1200" dirty="0" smtClean="0">
                <a:solidFill>
                  <a:schemeClr val="tx1"/>
                </a:solidFill>
                <a:latin typeface="+mn-lt"/>
                <a:ea typeface="+mn-ea"/>
                <a:cs typeface="+mn-cs"/>
              </a:rPr>
              <a:t>Вирусы очень малы и различимы только в электронный микроскоп. Размеры вирусов колеблются от 15 до 400 </a:t>
            </a:r>
            <a:r>
              <a:rPr lang="ru-RU" sz="1200" kern="1200" dirty="0" err="1" smtClean="0">
                <a:solidFill>
                  <a:schemeClr val="tx1"/>
                </a:solidFill>
                <a:latin typeface="+mn-lt"/>
                <a:ea typeface="+mn-ea"/>
                <a:cs typeface="+mn-cs"/>
              </a:rPr>
              <a:t>нм</a:t>
            </a:r>
            <a:r>
              <a:rPr lang="ru-RU" sz="1200" kern="1200" dirty="0" smtClean="0">
                <a:solidFill>
                  <a:schemeClr val="tx1"/>
                </a:solidFill>
                <a:latin typeface="+mn-lt"/>
                <a:ea typeface="+mn-ea"/>
                <a:cs typeface="+mn-cs"/>
              </a:rPr>
              <a: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kern="1200" dirty="0" smtClean="0">
                <a:solidFill>
                  <a:schemeClr val="tx1"/>
                </a:solidFill>
                <a:latin typeface="+mn-lt"/>
                <a:ea typeface="+mn-ea"/>
                <a:cs typeface="+mn-cs"/>
              </a:rPr>
              <a:t>Вирусы имеют достаточно простое строение. Их можно рассматривать как генетические элементы, состоящие из ДНК или РНК, одетые в защитную белковую оболочку.</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kern="1200" dirty="0" smtClean="0">
                <a:solidFill>
                  <a:schemeClr val="tx1"/>
                </a:solidFill>
                <a:latin typeface="+mn-lt"/>
                <a:ea typeface="+mn-ea"/>
                <a:cs typeface="+mn-cs"/>
              </a:rPr>
              <a:t>Вирусы могут размножаться только внутри клетки другого организма. Вне клетки они инертны.</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kern="1200" dirty="0" smtClean="0">
                <a:solidFill>
                  <a:schemeClr val="tx1"/>
                </a:solidFill>
                <a:latin typeface="+mn-lt"/>
                <a:ea typeface="+mn-ea"/>
                <a:cs typeface="+mn-cs"/>
              </a:rPr>
              <a:t>Жизнедеятельность вирусов приводит к гибели клетки-хозяина.</a:t>
            </a:r>
          </a:p>
          <a:p>
            <a:endParaRPr lang="ru-RU" dirty="0"/>
          </a:p>
        </p:txBody>
      </p:sp>
      <p:sp>
        <p:nvSpPr>
          <p:cNvPr id="4" name="Номер слайда 3"/>
          <p:cNvSpPr>
            <a:spLocks noGrp="1"/>
          </p:cNvSpPr>
          <p:nvPr>
            <p:ph type="sldNum" sz="quarter" idx="10"/>
          </p:nvPr>
        </p:nvSpPr>
        <p:spPr/>
        <p:txBody>
          <a:bodyPr/>
          <a:lstStyle/>
          <a:p>
            <a:fld id="{1750C57E-0C89-4183-A165-9D300F7E494C}" type="slidenum">
              <a:rPr lang="ru-RU" smtClean="0"/>
              <a:pPr/>
              <a:t>5</a:t>
            </a:fld>
            <a:endParaRPr lang="ru-RU"/>
          </a:p>
        </p:txBody>
      </p:sp>
    </p:spTree>
    <p:extLst>
      <p:ext uri="{BB962C8B-B14F-4D97-AF65-F5344CB8AC3E}">
        <p14:creationId xmlns:p14="http://schemas.microsoft.com/office/powerpoint/2010/main" xmlns="" val="24505488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Вирусы устроены достаточно</a:t>
            </a:r>
            <a:r>
              <a:rPr lang="ru-RU" baseline="0" dirty="0" smtClean="0"/>
              <a:t> просто. Отдельные частицы вирусов – </a:t>
            </a:r>
            <a:r>
              <a:rPr lang="ru-RU" i="1" baseline="0" dirty="0" smtClean="0"/>
              <a:t>вирионы</a:t>
            </a:r>
            <a:r>
              <a:rPr lang="ru-RU" baseline="0" dirty="0" smtClean="0"/>
              <a:t> – состоят из нуклеиновой кислоты и белков. Генетический аппарат вирусов может быть представлен молекулой ДНК или РНК. Нуклеиновая кислота представляет </a:t>
            </a:r>
            <a:r>
              <a:rPr lang="ru-RU" i="1" baseline="0" dirty="0" smtClean="0"/>
              <a:t>сердцевину</a:t>
            </a:r>
            <a:r>
              <a:rPr lang="ru-RU" baseline="0" dirty="0" smtClean="0"/>
              <a:t> вируса и защищена белковой оболочкой, которую называют </a:t>
            </a:r>
            <a:r>
              <a:rPr lang="ru-RU" i="1" baseline="0" dirty="0" err="1" smtClean="0"/>
              <a:t>капсидом</a:t>
            </a:r>
            <a:r>
              <a:rPr lang="ru-RU" baseline="0" dirty="0" smtClean="0"/>
              <a:t>, причем она может быть упакована в </a:t>
            </a:r>
            <a:r>
              <a:rPr lang="ru-RU" baseline="0" dirty="0" err="1" smtClean="0"/>
              <a:t>капсиде</a:t>
            </a:r>
            <a:r>
              <a:rPr lang="ru-RU" baseline="0" dirty="0" smtClean="0"/>
              <a:t> спирально или свернута в клубок. </a:t>
            </a:r>
            <a:r>
              <a:rPr lang="ru-RU" baseline="0" dirty="0" err="1" smtClean="0"/>
              <a:t>Капсид</a:t>
            </a:r>
            <a:r>
              <a:rPr lang="ru-RU" baseline="0" dirty="0" smtClean="0"/>
              <a:t> вируса построен из множества субъединиц белка и в зависимости от их расположения имеет различную конфигурацию.</a:t>
            </a:r>
            <a:endParaRPr lang="ru-RU" dirty="0"/>
          </a:p>
        </p:txBody>
      </p:sp>
      <p:sp>
        <p:nvSpPr>
          <p:cNvPr id="4" name="Номер слайда 3"/>
          <p:cNvSpPr>
            <a:spLocks noGrp="1"/>
          </p:cNvSpPr>
          <p:nvPr>
            <p:ph type="sldNum" sz="quarter" idx="10"/>
          </p:nvPr>
        </p:nvSpPr>
        <p:spPr/>
        <p:txBody>
          <a:bodyPr/>
          <a:lstStyle/>
          <a:p>
            <a:fld id="{1750C57E-0C89-4183-A165-9D300F7E494C}" type="slidenum">
              <a:rPr lang="ru-RU" smtClean="0"/>
              <a:pPr/>
              <a:t>6</a:t>
            </a:fld>
            <a:endParaRPr lang="ru-RU"/>
          </a:p>
        </p:txBody>
      </p:sp>
    </p:spTree>
    <p:extLst>
      <p:ext uri="{BB962C8B-B14F-4D97-AF65-F5344CB8AC3E}">
        <p14:creationId xmlns:p14="http://schemas.microsoft.com/office/powerpoint/2010/main" xmlns="" val="14590955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Форма вирусов разнообразна: многогранная в виде икосаэдра (вирус полиомиелита), или додекаэдра (вирус герпеса), палочковидная или нитевидная (вирус табачной мозаики), булавовидная (бактериофаги), округлая форма (вирус гриппа). Большинство</a:t>
            </a:r>
            <a:r>
              <a:rPr lang="ru-RU" baseline="0" dirty="0" smtClean="0"/>
              <a:t> вирусов имеют симметричную структуру. Некоторые вирусы обладают более сложным строением, кроме сердцевины и </a:t>
            </a:r>
            <a:r>
              <a:rPr lang="ru-RU" baseline="0" dirty="0" err="1" smtClean="0"/>
              <a:t>капсида</a:t>
            </a:r>
            <a:r>
              <a:rPr lang="ru-RU" baseline="0" dirty="0" smtClean="0"/>
              <a:t> у них может быть еще дополнительная белково-липидная мембрана.</a:t>
            </a:r>
            <a:endParaRPr lang="ru-RU" dirty="0"/>
          </a:p>
        </p:txBody>
      </p:sp>
      <p:sp>
        <p:nvSpPr>
          <p:cNvPr id="4" name="Номер слайда 3"/>
          <p:cNvSpPr>
            <a:spLocks noGrp="1"/>
          </p:cNvSpPr>
          <p:nvPr>
            <p:ph type="sldNum" sz="quarter" idx="10"/>
          </p:nvPr>
        </p:nvSpPr>
        <p:spPr/>
        <p:txBody>
          <a:bodyPr/>
          <a:lstStyle/>
          <a:p>
            <a:fld id="{1750C57E-0C89-4183-A165-9D300F7E494C}" type="slidenum">
              <a:rPr lang="ru-RU" smtClean="0"/>
              <a:pPr/>
              <a:t>7</a:t>
            </a:fld>
            <a:endParaRPr lang="ru-RU"/>
          </a:p>
        </p:txBody>
      </p:sp>
    </p:spTree>
    <p:extLst>
      <p:ext uri="{BB962C8B-B14F-4D97-AF65-F5344CB8AC3E}">
        <p14:creationId xmlns:p14="http://schemas.microsoft.com/office/powerpoint/2010/main" xmlns="" val="26070856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Проникая в клетку, вирус начинает синтез своих белков </a:t>
            </a:r>
            <a:r>
              <a:rPr lang="ru-RU" baseline="0" dirty="0" smtClean="0"/>
              <a:t> и репликацию вирусной ДНК, используя рибосомы, </a:t>
            </a:r>
            <a:r>
              <a:rPr lang="ru-RU" baseline="0" dirty="0" err="1" smtClean="0"/>
              <a:t>тРНК</a:t>
            </a:r>
            <a:r>
              <a:rPr lang="ru-RU" baseline="0" dirty="0" smtClean="0"/>
              <a:t> и ферменты клетки-хозяина. Вирусные частицы размножаются, клетка хозяин погибает. Вирус поражает новые клетки. В случае если генетическим аппаратом вируса является РНК, вначале идет процесс обратной транскрипции (синтез ДНК на матрице РНК), а далее – как у ДНК-содержащих вирусов.</a:t>
            </a:r>
            <a:endParaRPr lang="ru-RU" dirty="0"/>
          </a:p>
        </p:txBody>
      </p:sp>
      <p:sp>
        <p:nvSpPr>
          <p:cNvPr id="4" name="Номер слайда 3"/>
          <p:cNvSpPr>
            <a:spLocks noGrp="1"/>
          </p:cNvSpPr>
          <p:nvPr>
            <p:ph type="sldNum" sz="quarter" idx="10"/>
          </p:nvPr>
        </p:nvSpPr>
        <p:spPr/>
        <p:txBody>
          <a:bodyPr/>
          <a:lstStyle/>
          <a:p>
            <a:fld id="{1750C57E-0C89-4183-A165-9D300F7E494C}" type="slidenum">
              <a:rPr lang="ru-RU" smtClean="0"/>
              <a:pPr/>
              <a:t>8</a:t>
            </a:fld>
            <a:endParaRPr lang="ru-RU"/>
          </a:p>
        </p:txBody>
      </p:sp>
    </p:spTree>
    <p:extLst>
      <p:ext uri="{BB962C8B-B14F-4D97-AF65-F5344CB8AC3E}">
        <p14:creationId xmlns:p14="http://schemas.microsoft.com/office/powerpoint/2010/main" xmlns="" val="32355858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altLang="ru-RU" dirty="0" smtClean="0"/>
              <a:t>Вирусы способны поражать большинство существующих живых организмов, вызывая различные заболевания.</a:t>
            </a:r>
          </a:p>
          <a:p>
            <a:r>
              <a:rPr lang="ru-RU" altLang="ru-RU" smtClean="0">
                <a:solidFill>
                  <a:srgbClr val="FF3300"/>
                </a:solidFill>
              </a:rPr>
              <a:t>К </a:t>
            </a:r>
            <a:r>
              <a:rPr lang="ru-RU" altLang="ru-RU" dirty="0" smtClean="0">
                <a:solidFill>
                  <a:srgbClr val="FF3300"/>
                </a:solidFill>
              </a:rPr>
              <a:t>числу вирусных заболеваний человека</a:t>
            </a:r>
            <a:r>
              <a:rPr lang="ru-RU" altLang="ru-RU" dirty="0" smtClean="0"/>
              <a:t> относятся, например, грипп, герпес, клещевой энцефалит, оспа, бешенство, корь, желтая лихорадка, инфекционный насморк и т.д. </a:t>
            </a:r>
          </a:p>
          <a:p>
            <a:r>
              <a:rPr lang="ru-RU" altLang="ru-RU" dirty="0" smtClean="0">
                <a:solidFill>
                  <a:srgbClr val="FF3300"/>
                </a:solidFill>
              </a:rPr>
              <a:t>У животных</a:t>
            </a:r>
            <a:r>
              <a:rPr lang="ru-RU" altLang="ru-RU" dirty="0" smtClean="0"/>
              <a:t> – ящур, коровья оспа, бешенство и др.</a:t>
            </a:r>
          </a:p>
          <a:p>
            <a:r>
              <a:rPr lang="ru-RU" altLang="ru-RU" dirty="0" smtClean="0">
                <a:solidFill>
                  <a:srgbClr val="FF3300"/>
                </a:solidFill>
              </a:rPr>
              <a:t>У растений</a:t>
            </a:r>
            <a:r>
              <a:rPr lang="ru-RU" altLang="ru-RU" dirty="0" smtClean="0"/>
              <a:t> – МБТ (мозаичная болезнь табака), вирусы могут определять пятнистость окраски цветков (например, у тюльпана), изменения окраски листьев у многих растений.</a:t>
            </a:r>
          </a:p>
          <a:p>
            <a:endParaRPr lang="ru-RU" dirty="0"/>
          </a:p>
        </p:txBody>
      </p:sp>
      <p:sp>
        <p:nvSpPr>
          <p:cNvPr id="4" name="Номер слайда 3"/>
          <p:cNvSpPr>
            <a:spLocks noGrp="1"/>
          </p:cNvSpPr>
          <p:nvPr>
            <p:ph type="sldNum" sz="quarter" idx="10"/>
          </p:nvPr>
        </p:nvSpPr>
        <p:spPr/>
        <p:txBody>
          <a:bodyPr/>
          <a:lstStyle/>
          <a:p>
            <a:fld id="{1750C57E-0C89-4183-A165-9D300F7E494C}" type="slidenum">
              <a:rPr lang="ru-RU" smtClean="0"/>
              <a:pPr/>
              <a:t>9</a:t>
            </a:fld>
            <a:endParaRPr lang="ru-RU"/>
          </a:p>
        </p:txBody>
      </p:sp>
    </p:spTree>
    <p:extLst>
      <p:ext uri="{BB962C8B-B14F-4D97-AF65-F5344CB8AC3E}">
        <p14:creationId xmlns:p14="http://schemas.microsoft.com/office/powerpoint/2010/main" xmlns="" val="9400546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i="1" dirty="0" smtClean="0"/>
              <a:t>Бактериофаги</a:t>
            </a:r>
            <a:r>
              <a:rPr lang="ru-RU" dirty="0" smtClean="0"/>
              <a:t> – это вирусы, поражающие клетки бактерий (пожиратели бактерий). Бактериофаг состоит из белковой головки, в центре которой находится вирусная ДНК, и хвоста. На конце хвоста располагаются хвостовые нити (отростки), которые контактируют с рецепторными</a:t>
            </a:r>
            <a:r>
              <a:rPr lang="ru-RU" baseline="0" dirty="0" smtClean="0"/>
              <a:t> участками на поверхности бактериальной клетки и закрепляют бактериофаг. Базальная пластинка хвоста содержит фермент, разрушающий стенку бактерии, что обеспечивает проникновение ДНК вируса.</a:t>
            </a:r>
            <a:endParaRPr lang="ru-RU" dirty="0"/>
          </a:p>
        </p:txBody>
      </p:sp>
      <p:sp>
        <p:nvSpPr>
          <p:cNvPr id="4" name="Номер слайда 3"/>
          <p:cNvSpPr>
            <a:spLocks noGrp="1"/>
          </p:cNvSpPr>
          <p:nvPr>
            <p:ph type="sldNum" sz="quarter" idx="10"/>
          </p:nvPr>
        </p:nvSpPr>
        <p:spPr/>
        <p:txBody>
          <a:bodyPr/>
          <a:lstStyle/>
          <a:p>
            <a:fld id="{1750C57E-0C89-4183-A165-9D300F7E494C}" type="slidenum">
              <a:rPr lang="ru-RU" smtClean="0"/>
              <a:pPr/>
              <a:t>10</a:t>
            </a:fld>
            <a:endParaRPr lang="ru-RU"/>
          </a:p>
        </p:txBody>
      </p:sp>
    </p:spTree>
    <p:extLst>
      <p:ext uri="{BB962C8B-B14F-4D97-AF65-F5344CB8AC3E}">
        <p14:creationId xmlns:p14="http://schemas.microsoft.com/office/powerpoint/2010/main" xmlns="" val="21770880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Титульный слайд">
    <p:spTree>
      <p:nvGrpSpPr>
        <p:cNvPr id="1" name=""/>
        <p:cNvGrpSpPr/>
        <p:nvPr/>
      </p:nvGrpSpPr>
      <p:grpSpPr>
        <a:xfrm>
          <a:off x="0" y="0"/>
          <a:ext cx="0" cy="0"/>
          <a:chOff x="0" y="0"/>
          <a:chExt cx="0" cy="0"/>
        </a:xfrm>
      </p:grpSpPr>
      <p:sp>
        <p:nvSpPr>
          <p:cNvPr id="9" name="Прямоугольник 8"/>
          <p:cNvSpPr/>
          <p:nvPr/>
        </p:nvSpPr>
        <p:spPr>
          <a:xfrm>
            <a:off x="0" y="5175000"/>
            <a:ext cx="9144000" cy="5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2" descr="http://www.genome.duke.edu/centers/systems-biology/images/header_sysbio.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1604789"/>
            <a:ext cx="9144000" cy="2787805"/>
          </a:xfrm>
          <a:prstGeom prst="rect">
            <a:avLst/>
          </a:prstGeom>
          <a:noFill/>
          <a:extLst>
            <a:ext uri="{909E8E84-426E-40DD-AFC4-6F175D3DCCD1}">
              <a14:hiddenFill xmlns:a14="http://schemas.microsoft.com/office/drawing/2010/main" xmlns="">
                <a:solidFill>
                  <a:srgbClr val="FFFFFF"/>
                </a:solidFill>
              </a14:hiddenFill>
            </a:ext>
          </a:extLst>
        </p:spPr>
      </p:pic>
      <p:sp>
        <p:nvSpPr>
          <p:cNvPr id="7" name="Прямоугольник 6"/>
          <p:cNvSpPr/>
          <p:nvPr/>
        </p:nvSpPr>
        <p:spPr>
          <a:xfrm>
            <a:off x="0" y="0"/>
            <a:ext cx="9144000" cy="1080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4000" dirty="0">
              <a:latin typeface="Segoe Print" panose="02000600000000000000" pitchFamily="2" charset="0"/>
            </a:endParaRPr>
          </a:p>
        </p:txBody>
      </p:sp>
      <p:sp>
        <p:nvSpPr>
          <p:cNvPr id="8" name="Прямоугольник 7"/>
          <p:cNvSpPr/>
          <p:nvPr/>
        </p:nvSpPr>
        <p:spPr>
          <a:xfrm>
            <a:off x="0" y="1069836"/>
            <a:ext cx="9144000" cy="54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1"/>
              </a:solidFill>
            </a:endParaRPr>
          </a:p>
        </p:txBody>
      </p:sp>
      <p:sp>
        <p:nvSpPr>
          <p:cNvPr id="2" name="Заголовок 1"/>
          <p:cNvSpPr>
            <a:spLocks noGrp="1"/>
          </p:cNvSpPr>
          <p:nvPr>
            <p:ph type="ctrTitle"/>
          </p:nvPr>
        </p:nvSpPr>
        <p:spPr>
          <a:xfrm>
            <a:off x="231304" y="4524016"/>
            <a:ext cx="8640960" cy="493724"/>
          </a:xfrm>
        </p:spPr>
        <p:txBody>
          <a:bodyPr>
            <a:noAutofit/>
          </a:bodyPr>
          <a:lstStyle>
            <a:lvl1pPr>
              <a:defRPr sz="2400">
                <a:latin typeface="+mj-lt"/>
              </a:defRPr>
            </a:lvl1pPr>
          </a:lstStyle>
          <a:p>
            <a:r>
              <a:rPr lang="ru-RU" smtClean="0"/>
              <a:t>Образец заголовка</a:t>
            </a:r>
            <a:endParaRPr lang="ru-RU" dirty="0"/>
          </a:p>
        </p:txBody>
      </p:sp>
      <p:sp>
        <p:nvSpPr>
          <p:cNvPr id="26" name="Дата 3"/>
          <p:cNvSpPr>
            <a:spLocks noGrp="1"/>
          </p:cNvSpPr>
          <p:nvPr>
            <p:ph type="dt" sz="half" idx="2"/>
          </p:nvPr>
        </p:nvSpPr>
        <p:spPr>
          <a:xfrm>
            <a:off x="7596336" y="1154965"/>
            <a:ext cx="1399819" cy="346553"/>
          </a:xfrm>
          <a:prstGeom prst="rect">
            <a:avLst/>
          </a:prstGeom>
        </p:spPr>
        <p:txBody>
          <a:bodyPr vert="horz" lIns="91440" tIns="45720" rIns="91440" bIns="45720" rtlCol="0" anchor="ctr"/>
          <a:lstStyle>
            <a:lvl1pPr algn="ctr">
              <a:defRPr lang="ru-RU" sz="2000" kern="1200" smtClean="0">
                <a:solidFill>
                  <a:schemeClr val="bg1"/>
                </a:solidFill>
                <a:latin typeface="+mn-lt"/>
                <a:ea typeface="+mn-ea"/>
                <a:cs typeface="+mn-cs"/>
              </a:defRPr>
            </a:lvl1pPr>
          </a:lstStyle>
          <a:p>
            <a:fld id="{E118381E-F1BE-4E84-A41B-0C5ACF3CBDA7}" type="datetimeFigureOut">
              <a:rPr lang="ru-RU" smtClean="0"/>
              <a:pPr/>
              <a:t>11.05.2020</a:t>
            </a:fld>
            <a:endParaRPr lang="ru-RU"/>
          </a:p>
        </p:txBody>
      </p:sp>
      <p:sp>
        <p:nvSpPr>
          <p:cNvPr id="4" name="Прямоугольник 3"/>
          <p:cNvSpPr/>
          <p:nvPr/>
        </p:nvSpPr>
        <p:spPr>
          <a:xfrm>
            <a:off x="231304" y="278390"/>
            <a:ext cx="5068502" cy="523220"/>
          </a:xfrm>
          <a:prstGeom prst="rect">
            <a:avLst/>
          </a:prstGeom>
        </p:spPr>
        <p:txBody>
          <a:bodyPr wrap="none">
            <a:spAutoFit/>
          </a:bodyPr>
          <a:lstStyle/>
          <a:p>
            <a:pPr algn="ctr"/>
            <a:r>
              <a:rPr lang="ru-RU" sz="2800" b="0" dirty="0" smtClean="0">
                <a:solidFill>
                  <a:schemeClr val="bg1"/>
                </a:solidFill>
                <a:latin typeface="+mj-lt"/>
                <a:cs typeface="Arabic Typesetting" panose="03020402040406030203" pitchFamily="66" charset="-78"/>
              </a:rPr>
              <a:t>Введение в общую биологию</a:t>
            </a:r>
            <a:endParaRPr lang="ru-RU" sz="2800" b="0" dirty="0">
              <a:solidFill>
                <a:schemeClr val="bg1"/>
              </a:solidFill>
              <a:latin typeface="+mj-lt"/>
              <a:cs typeface="Arabic Typesetting" panose="03020402040406030203" pitchFamily="66" charset="-78"/>
            </a:endParaRPr>
          </a:p>
        </p:txBody>
      </p:sp>
      <p:sp>
        <p:nvSpPr>
          <p:cNvPr id="17" name="Нижний колонтитул 5"/>
          <p:cNvSpPr>
            <a:spLocks noGrp="1"/>
          </p:cNvSpPr>
          <p:nvPr>
            <p:ph type="ftr" sz="quarter" idx="3"/>
          </p:nvPr>
        </p:nvSpPr>
        <p:spPr>
          <a:xfrm>
            <a:off x="220514" y="5262437"/>
            <a:ext cx="8671966" cy="365125"/>
          </a:xfrm>
          <a:prstGeom prst="rect">
            <a:avLst/>
          </a:prstGeom>
        </p:spPr>
        <p:txBody>
          <a:bodyPr/>
          <a:lstStyle>
            <a:lvl1pPr algn="ctr">
              <a:defRPr sz="1400">
                <a:solidFill>
                  <a:schemeClr val="bg1">
                    <a:lumMod val="50000"/>
                  </a:schemeClr>
                </a:solidFill>
              </a:defRPr>
            </a:lvl1pPr>
          </a:lstStyle>
          <a:p>
            <a:endParaRPr lang="ru-RU"/>
          </a:p>
        </p:txBody>
      </p:sp>
    </p:spTree>
    <p:extLst>
      <p:ext uri="{BB962C8B-B14F-4D97-AF65-F5344CB8AC3E}">
        <p14:creationId xmlns:p14="http://schemas.microsoft.com/office/powerpoint/2010/main" xmlns="" val="49745687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lvl2pPr marL="457200" indent="0">
              <a:buNone/>
              <a:defRPr/>
            </a:lvl2pPr>
            <a:lvl3pPr marL="914400" indent="0">
              <a:buNone/>
              <a:defRPr/>
            </a:lvl3pPr>
            <a:lvl4pPr marL="1371600" indent="0">
              <a:buNone/>
              <a:defRPr/>
            </a:lvl4pPr>
            <a:lvl5pPr marL="1828800" indent="0">
              <a:buNone/>
              <a:defRPr/>
            </a:lvl5pPr>
          </a:lstStyle>
          <a:p>
            <a:pPr lvl="0"/>
            <a:r>
              <a:rPr lang="ru-RU" smtClean="0"/>
              <a:t>Образец текста</a:t>
            </a:r>
          </a:p>
        </p:txBody>
      </p:sp>
      <p:sp>
        <p:nvSpPr>
          <p:cNvPr id="12" name="Номер слайда 11"/>
          <p:cNvSpPr>
            <a:spLocks noGrp="1"/>
          </p:cNvSpPr>
          <p:nvPr>
            <p:ph type="sldNum" sz="quarter" idx="12"/>
          </p:nvPr>
        </p:nvSpPr>
        <p:spPr/>
        <p:txBody>
          <a:bodyPr/>
          <a:lstStyle/>
          <a:p>
            <a:fld id="{E356479C-0EC4-41B5-97D9-ED3DCEF384B7}" type="slidenum">
              <a:rPr lang="ru-RU" smtClean="0"/>
              <a:pPr/>
              <a:t>‹#›</a:t>
            </a:fld>
            <a:endParaRPr lang="ru-RU"/>
          </a:p>
        </p:txBody>
      </p:sp>
    </p:spTree>
    <p:extLst>
      <p:ext uri="{BB962C8B-B14F-4D97-AF65-F5344CB8AC3E}">
        <p14:creationId xmlns:p14="http://schemas.microsoft.com/office/powerpoint/2010/main" xmlns="" val="126906501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Заголовок и текст с гиперссылками">
    <p:spTree>
      <p:nvGrpSpPr>
        <p:cNvPr id="1" name=""/>
        <p:cNvGrpSpPr/>
        <p:nvPr/>
      </p:nvGrpSpPr>
      <p:grpSpPr>
        <a:xfrm>
          <a:off x="0" y="0"/>
          <a:ext cx="0" cy="0"/>
          <a:chOff x="0" y="0"/>
          <a:chExt cx="0" cy="0"/>
        </a:xfrm>
      </p:grpSpPr>
      <p:sp>
        <p:nvSpPr>
          <p:cNvPr id="5" name="Прямоугольник 4"/>
          <p:cNvSpPr/>
          <p:nvPr/>
        </p:nvSpPr>
        <p:spPr>
          <a:xfrm>
            <a:off x="827584" y="805272"/>
            <a:ext cx="8208912" cy="4824536"/>
          </a:xfrm>
          <a:prstGeom prst="rect">
            <a:avLst/>
          </a:prstGeom>
          <a:solidFill>
            <a:schemeClr val="tx2">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ru-RU" sz="4000" kern="1200" dirty="0">
              <a:solidFill>
                <a:schemeClr val="lt1"/>
              </a:solidFill>
              <a:latin typeface="Segoe Print" panose="02000600000000000000" pitchFamily="2" charset="0"/>
              <a:ea typeface="+mn-ea"/>
              <a:cs typeface="+mn-cs"/>
            </a:endParaRPr>
          </a:p>
        </p:txBody>
      </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12" name="Номер слайда 11"/>
          <p:cNvSpPr>
            <a:spLocks noGrp="1"/>
          </p:cNvSpPr>
          <p:nvPr>
            <p:ph type="sldNum" sz="quarter" idx="12"/>
          </p:nvPr>
        </p:nvSpPr>
        <p:spPr/>
        <p:txBody>
          <a:bodyPr/>
          <a:lstStyle/>
          <a:p>
            <a:fld id="{E356479C-0EC4-41B5-97D9-ED3DCEF384B7}" type="slidenum">
              <a:rPr lang="ru-RU" smtClean="0"/>
              <a:pPr/>
              <a:t>‹#›</a:t>
            </a:fld>
            <a:endParaRPr lang="ru-RU"/>
          </a:p>
        </p:txBody>
      </p:sp>
      <p:sp>
        <p:nvSpPr>
          <p:cNvPr id="3" name="Объект 2"/>
          <p:cNvSpPr>
            <a:spLocks noGrp="1"/>
          </p:cNvSpPr>
          <p:nvPr>
            <p:ph idx="1"/>
          </p:nvPr>
        </p:nvSpPr>
        <p:spPr/>
        <p:txBody>
          <a:bodyPr/>
          <a:lstStyle>
            <a:lvl2pPr marL="457200" indent="0">
              <a:buNone/>
              <a:defRPr/>
            </a:lvl2pPr>
            <a:lvl3pPr marL="914400" indent="0">
              <a:buNone/>
              <a:defRPr/>
            </a:lvl3pPr>
            <a:lvl4pPr marL="1371600" indent="0">
              <a:buNone/>
              <a:defRPr/>
            </a:lvl4pPr>
            <a:lvl5pPr marL="1828800" indent="0">
              <a:buNone/>
              <a:defRPr/>
            </a:lvl5pPr>
          </a:lstStyle>
          <a:p>
            <a:pPr lvl="0"/>
            <a:r>
              <a:rPr lang="ru-RU" smtClean="0"/>
              <a:t>Образец текста</a:t>
            </a:r>
          </a:p>
        </p:txBody>
      </p:sp>
    </p:spTree>
    <p:extLst>
      <p:ext uri="{BB962C8B-B14F-4D97-AF65-F5344CB8AC3E}">
        <p14:creationId xmlns:p14="http://schemas.microsoft.com/office/powerpoint/2010/main" xmlns="" val="60372203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8" name="Группа 7"/>
          <p:cNvGrpSpPr/>
          <p:nvPr/>
        </p:nvGrpSpPr>
        <p:grpSpPr>
          <a:xfrm>
            <a:off x="0" y="0"/>
            <a:ext cx="9144000" cy="5737780"/>
            <a:chOff x="0" y="0"/>
            <a:chExt cx="9144000" cy="5737780"/>
          </a:xfrm>
        </p:grpSpPr>
        <p:sp>
          <p:nvSpPr>
            <p:cNvPr id="11" name="Прямоугольник 10"/>
            <p:cNvSpPr/>
            <p:nvPr/>
          </p:nvSpPr>
          <p:spPr>
            <a:xfrm>
              <a:off x="0" y="5377780"/>
              <a:ext cx="9144000" cy="360000"/>
            </a:xfrm>
            <a:prstGeom prst="rect">
              <a:avLst/>
            </a:prstGeom>
            <a:solidFill>
              <a:schemeClr val="bg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Picture 2" descr="http://www.genome.duke.edu/centers/systems-biology/images/header_sysbio.jpg"/>
            <p:cNvPicPr>
              <a:picLocks noChangeAspect="1" noChangeArrowheads="1"/>
            </p:cNvPicPr>
            <p:nvPr/>
          </p:nvPicPr>
          <p:blipFill rotWithShape="1">
            <a:blip r:embed="rId2" cstate="print">
              <a:lum bright="70000" contrast="-70000"/>
              <a:extLst>
                <a:ext uri="{28A0092B-C50C-407E-A947-70E740481C1C}">
                  <a14:useLocalDpi xmlns:a14="http://schemas.microsoft.com/office/drawing/2010/main" xmlns="" val="0"/>
                </a:ext>
              </a:extLst>
            </a:blip>
            <a:srcRect/>
            <a:stretch/>
          </p:blipFill>
          <p:spPr bwMode="auto">
            <a:xfrm>
              <a:off x="0" y="1705372"/>
              <a:ext cx="9144000" cy="3672408"/>
            </a:xfrm>
            <a:prstGeom prst="rect">
              <a:avLst/>
            </a:prstGeom>
            <a:noFill/>
            <a:ln>
              <a:noFill/>
            </a:ln>
            <a:extLst>
              <a:ext uri="{909E8E84-426E-40DD-AFC4-6F175D3DCCD1}">
                <a14:hiddenFill xmlns:a14="http://schemas.microsoft.com/office/drawing/2010/main" xmlns="">
                  <a:solidFill>
                    <a:srgbClr val="FFFFFF"/>
                  </a:solidFill>
                </a14:hiddenFill>
              </a:ext>
            </a:extLst>
          </p:spPr>
        </p:pic>
        <p:sp>
          <p:nvSpPr>
            <p:cNvPr id="9" name="Прямоугольник 8"/>
            <p:cNvSpPr/>
            <p:nvPr/>
          </p:nvSpPr>
          <p:spPr>
            <a:xfrm>
              <a:off x="0" y="0"/>
              <a:ext cx="9144000" cy="1201316"/>
            </a:xfrm>
            <a:prstGeom prst="rect">
              <a:avLst/>
            </a:prstGeom>
            <a:solidFill>
              <a:schemeClr val="tx2">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ru-RU" sz="4000" kern="1200" dirty="0">
                <a:solidFill>
                  <a:schemeClr val="lt1"/>
                </a:solidFill>
                <a:latin typeface="Segoe Print" panose="02000600000000000000" pitchFamily="2" charset="0"/>
                <a:ea typeface="+mn-ea"/>
                <a:cs typeface="+mn-cs"/>
              </a:endParaRPr>
            </a:p>
          </p:txBody>
        </p:sp>
        <p:sp>
          <p:nvSpPr>
            <p:cNvPr id="10" name="Прямоугольник 9"/>
            <p:cNvSpPr/>
            <p:nvPr/>
          </p:nvSpPr>
          <p:spPr>
            <a:xfrm>
              <a:off x="0" y="1201316"/>
              <a:ext cx="9144000" cy="504056"/>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1"/>
                </a:solidFill>
              </a:endParaRPr>
            </a:p>
          </p:txBody>
        </p:sp>
      </p:grpSp>
      <p:sp>
        <p:nvSpPr>
          <p:cNvPr id="2" name="Заголовок 1"/>
          <p:cNvSpPr>
            <a:spLocks noGrp="1"/>
          </p:cNvSpPr>
          <p:nvPr>
            <p:ph type="title"/>
          </p:nvPr>
        </p:nvSpPr>
        <p:spPr>
          <a:xfrm>
            <a:off x="722313" y="3672418"/>
            <a:ext cx="7772400" cy="1135063"/>
          </a:xfrm>
        </p:spPr>
        <p:txBody>
          <a:bodyPr anchor="t">
            <a:normAutofit/>
          </a:bodyPr>
          <a:lstStyle>
            <a:lvl1pPr algn="l" defTabSz="914400" rtl="0" eaLnBrk="1" latinLnBrk="0" hangingPunct="1">
              <a:spcBef>
                <a:spcPct val="0"/>
              </a:spcBef>
              <a:buNone/>
              <a:defRPr lang="ru-RU" sz="2400" kern="1200" dirty="0">
                <a:solidFill>
                  <a:schemeClr val="tx1"/>
                </a:solidFill>
                <a:latin typeface="+mj-lt"/>
                <a:ea typeface="+mj-ea"/>
                <a:cs typeface="+mj-cs"/>
              </a:defRPr>
            </a:lvl1pPr>
          </a:lstStyle>
          <a:p>
            <a:r>
              <a:rPr lang="ru-RU" smtClean="0"/>
              <a:t>Образец заголовка</a:t>
            </a:r>
            <a:endParaRPr lang="ru-RU" dirty="0"/>
          </a:p>
        </p:txBody>
      </p:sp>
      <p:sp>
        <p:nvSpPr>
          <p:cNvPr id="3" name="Текст 2"/>
          <p:cNvSpPr>
            <a:spLocks noGrp="1"/>
          </p:cNvSpPr>
          <p:nvPr>
            <p:ph type="body" idx="1"/>
          </p:nvPr>
        </p:nvSpPr>
        <p:spPr>
          <a:xfrm>
            <a:off x="722313" y="2422261"/>
            <a:ext cx="7772400" cy="1250156"/>
          </a:xfrm>
        </p:spPr>
        <p:txBody>
          <a:bodyPr anchor="b">
            <a:normAutofit/>
          </a:bodyPr>
          <a:lstStyle>
            <a:lvl1pPr marL="0" indent="0">
              <a:buNone/>
              <a:defRPr sz="24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3" name="Прямоугольник 12"/>
          <p:cNvSpPr/>
          <p:nvPr/>
        </p:nvSpPr>
        <p:spPr>
          <a:xfrm>
            <a:off x="431554" y="339048"/>
            <a:ext cx="5068502" cy="523220"/>
          </a:xfrm>
          <a:prstGeom prst="rect">
            <a:avLst/>
          </a:prstGeom>
        </p:spPr>
        <p:txBody>
          <a:bodyPr wrap="none">
            <a:spAutoFit/>
          </a:bodyPr>
          <a:lstStyle/>
          <a:p>
            <a:pPr marL="0" algn="ctr" defTabSz="914400" rtl="0" eaLnBrk="1" latinLnBrk="0" hangingPunct="1"/>
            <a:r>
              <a:rPr lang="ru-RU" sz="2800" b="0" kern="1200" dirty="0" smtClean="0">
                <a:solidFill>
                  <a:schemeClr val="bg1"/>
                </a:solidFill>
                <a:latin typeface="+mj-lt"/>
                <a:ea typeface="+mn-ea"/>
                <a:cs typeface="Arabic Typesetting" panose="03020402040406030203" pitchFamily="66" charset="-78"/>
              </a:rPr>
              <a:t>Введение в общую биологию</a:t>
            </a:r>
            <a:endParaRPr lang="ru-RU" sz="2800" b="0" kern="1200" dirty="0">
              <a:solidFill>
                <a:schemeClr val="bg1"/>
              </a:solidFill>
              <a:latin typeface="+mj-lt"/>
              <a:ea typeface="+mn-ea"/>
              <a:cs typeface="Arabic Typesetting" panose="03020402040406030203" pitchFamily="66" charset="-78"/>
            </a:endParaRPr>
          </a:p>
        </p:txBody>
      </p:sp>
    </p:spTree>
    <p:extLst>
      <p:ext uri="{BB962C8B-B14F-4D97-AF65-F5344CB8AC3E}">
        <p14:creationId xmlns:p14="http://schemas.microsoft.com/office/powerpoint/2010/main" xmlns="" val="354170395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Два объекта (портре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1115896" y="1057300"/>
            <a:ext cx="2520000" cy="3600000"/>
          </a:xfrm>
        </p:spPr>
        <p:txBody>
          <a:bodyPr>
            <a:normAutofit/>
          </a:bodyPr>
          <a:lstStyle>
            <a:lvl1pPr marL="0" indent="0">
              <a:buNone/>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p:txBody>
      </p:sp>
      <p:sp>
        <p:nvSpPr>
          <p:cNvPr id="4" name="Объект 3"/>
          <p:cNvSpPr>
            <a:spLocks noGrp="1"/>
          </p:cNvSpPr>
          <p:nvPr>
            <p:ph sz="half" idx="2"/>
          </p:nvPr>
        </p:nvSpPr>
        <p:spPr>
          <a:xfrm>
            <a:off x="3995936" y="1057300"/>
            <a:ext cx="4752528" cy="3600400"/>
          </a:xfrm>
        </p:spPr>
        <p:txBody>
          <a:bodyPr>
            <a:normAutofit/>
          </a:bodyPr>
          <a:lstStyle>
            <a:lvl1pPr marL="0" indent="0">
              <a:buNone/>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p:txBody>
      </p:sp>
      <p:sp>
        <p:nvSpPr>
          <p:cNvPr id="7" name="Номер слайда 6"/>
          <p:cNvSpPr>
            <a:spLocks noGrp="1"/>
          </p:cNvSpPr>
          <p:nvPr>
            <p:ph type="sldNum" sz="quarter" idx="12"/>
          </p:nvPr>
        </p:nvSpPr>
        <p:spPr/>
        <p:txBody>
          <a:bodyPr/>
          <a:lstStyle/>
          <a:p>
            <a:fld id="{E356479C-0EC4-41B5-97D9-ED3DCEF384B7}" type="slidenum">
              <a:rPr lang="ru-RU" smtClean="0"/>
              <a:pPr/>
              <a:t>‹#›</a:t>
            </a:fld>
            <a:endParaRPr lang="ru-RU"/>
          </a:p>
        </p:txBody>
      </p:sp>
      <p:sp>
        <p:nvSpPr>
          <p:cNvPr id="8" name="Текст 3"/>
          <p:cNvSpPr>
            <a:spLocks noGrp="1"/>
          </p:cNvSpPr>
          <p:nvPr>
            <p:ph type="body" sz="half" idx="13"/>
          </p:nvPr>
        </p:nvSpPr>
        <p:spPr>
          <a:xfrm>
            <a:off x="1115616" y="4801716"/>
            <a:ext cx="2520280" cy="36004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extLst>
      <p:ext uri="{BB962C8B-B14F-4D97-AF65-F5344CB8AC3E}">
        <p14:creationId xmlns:p14="http://schemas.microsoft.com/office/powerpoint/2010/main" xmlns="" val="160401951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805004" y="1279262"/>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05004" y="1812396"/>
            <a:ext cx="4040188" cy="329274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a:defRPr sz="1600"/>
            </a:lvl6pPr>
            <a:lvl7pPr>
              <a:defRPr sz="1600"/>
            </a:lvl7pPr>
            <a:lvl8pPr>
              <a:defRPr sz="1600"/>
            </a:lvl8pPr>
            <a:lvl9pPr>
              <a:defRPr sz="1600"/>
            </a:lvl9pPr>
          </a:lstStyle>
          <a:p>
            <a:pPr lvl="0"/>
            <a:r>
              <a:rPr lang="ru-RU" smtClean="0"/>
              <a:t>Образец текста</a:t>
            </a:r>
          </a:p>
        </p:txBody>
      </p:sp>
      <p:sp>
        <p:nvSpPr>
          <p:cNvPr id="5" name="Текст 4"/>
          <p:cNvSpPr>
            <a:spLocks noGrp="1"/>
          </p:cNvSpPr>
          <p:nvPr>
            <p:ph type="body" sz="quarter" idx="3"/>
          </p:nvPr>
        </p:nvSpPr>
        <p:spPr>
          <a:xfrm>
            <a:off x="4992832" y="1279262"/>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992832" y="1812396"/>
            <a:ext cx="4041775" cy="329274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a:defRPr sz="1600"/>
            </a:lvl6pPr>
            <a:lvl7pPr>
              <a:defRPr sz="1600"/>
            </a:lvl7pPr>
            <a:lvl8pPr>
              <a:defRPr sz="1600"/>
            </a:lvl8pPr>
            <a:lvl9pPr>
              <a:defRPr sz="1600"/>
            </a:lvl9pPr>
          </a:lstStyle>
          <a:p>
            <a:pPr lvl="0"/>
            <a:r>
              <a:rPr lang="ru-RU" smtClean="0"/>
              <a:t>Образец текста</a:t>
            </a:r>
          </a:p>
        </p:txBody>
      </p:sp>
      <p:sp>
        <p:nvSpPr>
          <p:cNvPr id="9" name="Номер слайда 8"/>
          <p:cNvSpPr>
            <a:spLocks noGrp="1"/>
          </p:cNvSpPr>
          <p:nvPr>
            <p:ph type="sldNum" sz="quarter" idx="12"/>
          </p:nvPr>
        </p:nvSpPr>
        <p:spPr/>
        <p:txBody>
          <a:bodyPr/>
          <a:lstStyle/>
          <a:p>
            <a:fld id="{E356479C-0EC4-41B5-97D9-ED3DCEF384B7}" type="slidenum">
              <a:rPr lang="ru-RU" smtClean="0"/>
              <a:pPr/>
              <a:t>‹#›</a:t>
            </a:fld>
            <a:endParaRPr lang="ru-RU"/>
          </a:p>
        </p:txBody>
      </p:sp>
    </p:spTree>
    <p:extLst>
      <p:ext uri="{BB962C8B-B14F-4D97-AF65-F5344CB8AC3E}">
        <p14:creationId xmlns:p14="http://schemas.microsoft.com/office/powerpoint/2010/main" xmlns="" val="47819543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Объект с подписью">
    <p:spTree>
      <p:nvGrpSpPr>
        <p:cNvPr id="1" name=""/>
        <p:cNvGrpSpPr/>
        <p:nvPr/>
      </p:nvGrpSpPr>
      <p:grpSpPr>
        <a:xfrm>
          <a:off x="0" y="0"/>
          <a:ext cx="0" cy="0"/>
          <a:chOff x="0" y="0"/>
          <a:chExt cx="0" cy="0"/>
        </a:xfrm>
      </p:grpSpPr>
      <p:sp>
        <p:nvSpPr>
          <p:cNvPr id="8" name="Объект 20"/>
          <p:cNvSpPr>
            <a:spLocks noGrp="1"/>
          </p:cNvSpPr>
          <p:nvPr>
            <p:ph sz="half" idx="13"/>
          </p:nvPr>
        </p:nvSpPr>
        <p:spPr>
          <a:xfrm>
            <a:off x="2255388" y="948221"/>
            <a:ext cx="5484965" cy="3421447"/>
          </a:xfrm>
        </p:spPr>
        <p:txBody>
          <a:bodyPr/>
          <a:lstStyle/>
          <a:p>
            <a:pPr lvl="0"/>
            <a:r>
              <a:rPr lang="ru-RU" smtClean="0"/>
              <a:t>Образец текста</a:t>
            </a:r>
          </a:p>
        </p:txBody>
      </p:sp>
      <p:sp>
        <p:nvSpPr>
          <p:cNvPr id="4" name="Текст 3"/>
          <p:cNvSpPr>
            <a:spLocks noGrp="1"/>
          </p:cNvSpPr>
          <p:nvPr>
            <p:ph type="body" sz="half" idx="2"/>
          </p:nvPr>
        </p:nvSpPr>
        <p:spPr>
          <a:xfrm>
            <a:off x="2253952" y="4472782"/>
            <a:ext cx="5486400" cy="670718"/>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7" name="Номер слайда 6"/>
          <p:cNvSpPr>
            <a:spLocks noGrp="1"/>
          </p:cNvSpPr>
          <p:nvPr>
            <p:ph type="sldNum" sz="quarter" idx="12"/>
          </p:nvPr>
        </p:nvSpPr>
        <p:spPr/>
        <p:txBody>
          <a:bodyPr/>
          <a:lstStyle/>
          <a:p>
            <a:fld id="{E356479C-0EC4-41B5-97D9-ED3DCEF384B7}" type="slidenum">
              <a:rPr lang="ru-RU" smtClean="0"/>
              <a:pPr/>
              <a:t>‹#›</a:t>
            </a:fld>
            <a:endParaRPr lang="ru-RU"/>
          </a:p>
        </p:txBody>
      </p:sp>
      <p:sp>
        <p:nvSpPr>
          <p:cNvPr id="5" name="Заголовок 1"/>
          <p:cNvSpPr>
            <a:spLocks noGrp="1"/>
          </p:cNvSpPr>
          <p:nvPr>
            <p:ph type="title"/>
          </p:nvPr>
        </p:nvSpPr>
        <p:spPr>
          <a:xfrm>
            <a:off x="815226" y="84125"/>
            <a:ext cx="8221269" cy="540000"/>
          </a:xfrm>
        </p:spPr>
        <p:txBody>
          <a:bodyPr/>
          <a:lstStyle>
            <a:lvl1pPr>
              <a:defRPr/>
            </a:lvl1pPr>
          </a:lstStyle>
          <a:p>
            <a:r>
              <a:rPr lang="ru-RU" smtClean="0"/>
              <a:t>Образец заголовка</a:t>
            </a:r>
            <a:endParaRPr lang="ru-RU"/>
          </a:p>
        </p:txBody>
      </p:sp>
    </p:spTree>
    <p:extLst>
      <p:ext uri="{BB962C8B-B14F-4D97-AF65-F5344CB8AC3E}">
        <p14:creationId xmlns:p14="http://schemas.microsoft.com/office/powerpoint/2010/main" xmlns="" val="331085524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5" name="Номер слайда 4"/>
          <p:cNvSpPr>
            <a:spLocks noGrp="1"/>
          </p:cNvSpPr>
          <p:nvPr>
            <p:ph type="sldNum" sz="quarter" idx="12"/>
          </p:nvPr>
        </p:nvSpPr>
        <p:spPr/>
        <p:txBody>
          <a:bodyPr/>
          <a:lstStyle/>
          <a:p>
            <a:fld id="{E356479C-0EC4-41B5-97D9-ED3DCEF384B7}" type="slidenum">
              <a:rPr lang="ru-RU" smtClean="0"/>
              <a:pPr/>
              <a:t>‹#›</a:t>
            </a:fld>
            <a:endParaRPr lang="ru-RU"/>
          </a:p>
        </p:txBody>
      </p:sp>
    </p:spTree>
    <p:extLst>
      <p:ext uri="{BB962C8B-B14F-4D97-AF65-F5344CB8AC3E}">
        <p14:creationId xmlns:p14="http://schemas.microsoft.com/office/powerpoint/2010/main" xmlns="" val="269443135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Группа 6"/>
          <p:cNvGrpSpPr/>
          <p:nvPr/>
        </p:nvGrpSpPr>
        <p:grpSpPr>
          <a:xfrm>
            <a:off x="0" y="0"/>
            <a:ext cx="9144000" cy="5715000"/>
            <a:chOff x="0" y="0"/>
            <a:chExt cx="9144000" cy="5715000"/>
          </a:xfrm>
        </p:grpSpPr>
        <p:sp>
          <p:nvSpPr>
            <p:cNvPr id="8" name="Прямоугольник 7"/>
            <p:cNvSpPr/>
            <p:nvPr/>
          </p:nvSpPr>
          <p:spPr>
            <a:xfrm>
              <a:off x="0" y="0"/>
              <a:ext cx="9144000" cy="720000"/>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endParaRPr lang="ru-RU" dirty="0">
                <a:solidFill>
                  <a:schemeClr val="bg1"/>
                </a:solidFill>
              </a:endParaRPr>
            </a:p>
          </p:txBody>
        </p:sp>
        <p:sp>
          <p:nvSpPr>
            <p:cNvPr id="9" name="Прямоугольник 8"/>
            <p:cNvSpPr/>
            <p:nvPr/>
          </p:nvSpPr>
          <p:spPr>
            <a:xfrm>
              <a:off x="0" y="0"/>
              <a:ext cx="720000" cy="5715000"/>
            </a:xfrm>
            <a:prstGeom prst="rect">
              <a:avLst/>
            </a:prstGeom>
            <a:solidFill>
              <a:schemeClr val="bg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0" y="0"/>
              <a:ext cx="720000" cy="720000"/>
            </a:xfrm>
            <a:prstGeom prst="rect">
              <a:avLst/>
            </a:prstGeom>
            <a:solidFill>
              <a:schemeClr val="tx2">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3600" dirty="0"/>
            </a:p>
          </p:txBody>
        </p:sp>
      </p:grpSp>
      <p:sp>
        <p:nvSpPr>
          <p:cNvPr id="2" name="Заголовок 1"/>
          <p:cNvSpPr>
            <a:spLocks noGrp="1"/>
          </p:cNvSpPr>
          <p:nvPr>
            <p:ph type="title"/>
          </p:nvPr>
        </p:nvSpPr>
        <p:spPr>
          <a:xfrm>
            <a:off x="815226" y="84125"/>
            <a:ext cx="8221269" cy="540000"/>
          </a:xfrm>
          <a:prstGeom prst="rect">
            <a:avLst/>
          </a:prstGeom>
        </p:spPr>
        <p:txBody>
          <a:bodyPr vert="horz" lIns="91440" tIns="45720" rIns="91440" bIns="45720" rtlCol="0" anchor="ctr">
            <a:noAutofit/>
          </a:bodyPr>
          <a:lstStyle/>
          <a:p>
            <a:r>
              <a:rPr lang="ru-RU" dirty="0" smtClean="0"/>
              <a:t>Образец заголовка</a:t>
            </a:r>
            <a:endParaRPr lang="ru-RU" dirty="0"/>
          </a:p>
        </p:txBody>
      </p:sp>
      <p:sp>
        <p:nvSpPr>
          <p:cNvPr id="3" name="Текст 2"/>
          <p:cNvSpPr>
            <a:spLocks noGrp="1"/>
          </p:cNvSpPr>
          <p:nvPr>
            <p:ph type="body" idx="1"/>
          </p:nvPr>
        </p:nvSpPr>
        <p:spPr>
          <a:xfrm>
            <a:off x="829476" y="1259358"/>
            <a:ext cx="8207020" cy="3780000"/>
          </a:xfrm>
          <a:prstGeom prst="rect">
            <a:avLst/>
          </a:prstGeom>
        </p:spPr>
        <p:txBody>
          <a:bodyPr vert="horz" lIns="91440" tIns="45720" rIns="91440" bIns="45720" rtlCol="0">
            <a:normAutofit/>
          </a:bodyPr>
          <a:lstStyle/>
          <a:p>
            <a:pPr lvl="0"/>
            <a:r>
              <a:rPr lang="ru-RU" dirty="0" smtClean="0"/>
              <a:t>Образец текста</a:t>
            </a:r>
          </a:p>
        </p:txBody>
      </p:sp>
      <p:sp>
        <p:nvSpPr>
          <p:cNvPr id="6" name="Номер слайда 5"/>
          <p:cNvSpPr>
            <a:spLocks noGrp="1"/>
          </p:cNvSpPr>
          <p:nvPr>
            <p:ph type="sldNum" sz="quarter" idx="4"/>
          </p:nvPr>
        </p:nvSpPr>
        <p:spPr>
          <a:xfrm>
            <a:off x="0" y="-5324"/>
            <a:ext cx="720000" cy="720000"/>
          </a:xfrm>
          <a:prstGeom prst="rect">
            <a:avLst/>
          </a:prstGeom>
        </p:spPr>
        <p:txBody>
          <a:bodyPr vert="horz" lIns="91440" tIns="45720" rIns="91440" bIns="45720" rtlCol="0" anchor="ctr"/>
          <a:lstStyle>
            <a:lvl1pPr algn="ctr">
              <a:defRPr sz="1400">
                <a:solidFill>
                  <a:schemeClr val="tx1">
                    <a:tint val="75000"/>
                  </a:schemeClr>
                </a:solidFill>
              </a:defRPr>
            </a:lvl1pPr>
          </a:lstStyle>
          <a:p>
            <a:fld id="{E356479C-0EC4-41B5-97D9-ED3DCEF384B7}" type="slidenum">
              <a:rPr lang="ru-RU" smtClean="0"/>
              <a:pPr/>
              <a:t>‹#›</a:t>
            </a:fld>
            <a:endParaRPr lang="ru-RU"/>
          </a:p>
        </p:txBody>
      </p:sp>
      <p:sp>
        <p:nvSpPr>
          <p:cNvPr id="14" name="Дата 3"/>
          <p:cNvSpPr>
            <a:spLocks noGrp="1"/>
          </p:cNvSpPr>
          <p:nvPr>
            <p:ph type="dt" sz="half" idx="2"/>
          </p:nvPr>
        </p:nvSpPr>
        <p:spPr>
          <a:xfrm>
            <a:off x="827584"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E118381E-F1BE-4E84-A41B-0C5ACF3CBDA7}" type="datetimeFigureOut">
              <a:rPr lang="ru-RU" smtClean="0"/>
              <a:pPr/>
              <a:t>11.05.2020</a:t>
            </a:fld>
            <a:endParaRPr lang="ru-RU"/>
          </a:p>
        </p:txBody>
      </p:sp>
      <p:sp>
        <p:nvSpPr>
          <p:cNvPr id="15" name="Нижний колонтитул 4"/>
          <p:cNvSpPr>
            <a:spLocks noGrp="1"/>
          </p:cNvSpPr>
          <p:nvPr>
            <p:ph type="ftr" sz="quarter" idx="3"/>
          </p:nvPr>
        </p:nvSpPr>
        <p:spPr>
          <a:xfrm>
            <a:off x="3494584"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Tree>
    <p:extLst>
      <p:ext uri="{BB962C8B-B14F-4D97-AF65-F5344CB8AC3E}">
        <p14:creationId xmlns:p14="http://schemas.microsoft.com/office/powerpoint/2010/main" xmlns="" val="2730178548"/>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Lst>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txStyles>
    <p:titleStyle>
      <a:lvl1pPr algn="l" defTabSz="914400" rtl="0" eaLnBrk="1" latinLnBrk="0" hangingPunct="1">
        <a:spcBef>
          <a:spcPct val="0"/>
        </a:spcBef>
        <a:buNone/>
        <a:defRPr sz="2400" b="0" kern="1200">
          <a:solidFill>
            <a:schemeClr val="tx1"/>
          </a:solidFill>
          <a:latin typeface="+mj-lt"/>
          <a:ea typeface="+mj-ea"/>
          <a:cs typeface="+mj-cs"/>
        </a:defRPr>
      </a:lvl1pPr>
    </p:titleStyle>
    <p:bodyStyle>
      <a:lvl1pPr marL="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 Id="rId9"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8" Type="http://schemas.openxmlformats.org/officeDocument/2006/relationships/hyperlink" Target="http://raulcalasanz.files.wordpress.com/2010/09/ciclo-vida-virus.jpg" TargetMode="External"/><Relationship Id="rId3" Type="http://schemas.openxmlformats.org/officeDocument/2006/relationships/hyperlink" Target="http://www.contrasterra.ru/storage/newsimage/1e660c92f81de9958fb4971b39184144.png" TargetMode="External"/><Relationship Id="rId7" Type="http://schemas.openxmlformats.org/officeDocument/2006/relationships/hyperlink" Target="http://raulcalasanz.files.wordpress.com/2010/09/capsides.png?w=497&amp;h=398" TargetMode="External"/><Relationship Id="rId12" Type="http://schemas.openxmlformats.org/officeDocument/2006/relationships/hyperlink" Target="http://cs306714.vk.me/v306714048/247a/AWyX3rcz2Q4.jpg" TargetMode="External"/><Relationship Id="rId2" Type="http://schemas.openxmlformats.org/officeDocument/2006/relationships/hyperlink" Target="http://www.genome.duke.edu/centers/systems-biology/images/header_sysbio.jpg" TargetMode="External"/><Relationship Id="rId1" Type="http://schemas.openxmlformats.org/officeDocument/2006/relationships/slideLayout" Target="../slideLayouts/slideLayout3.xml"/><Relationship Id="rId6" Type="http://schemas.openxmlformats.org/officeDocument/2006/relationships/hyperlink" Target="http://cronodon.com/BioTech/TMV_1-436x415.jpg" TargetMode="External"/><Relationship Id="rId11" Type="http://schemas.openxmlformats.org/officeDocument/2006/relationships/hyperlink" Target="http://files.school-collection.edu.ru/dlrstore/b0166317-b0b1-4a7e-89f3-469432cb358b/%5bBI9ZD_4-01%5d_%5bIL_02%5d-k.jpg" TargetMode="External"/><Relationship Id="rId5" Type="http://schemas.openxmlformats.org/officeDocument/2006/relationships/hyperlink" Target="http://cronodon.com/images/TMV_2.jpg" TargetMode="External"/><Relationship Id="rId10" Type="http://schemas.openxmlformats.org/officeDocument/2006/relationships/hyperlink" Target="http://spid.gpdemo.ru/upload/image/virus.gif" TargetMode="External"/><Relationship Id="rId4" Type="http://schemas.openxmlformats.org/officeDocument/2006/relationships/hyperlink" Target="http://rudocs.exdat.com/pars_docs/tw_refs/125/124900/124900_html_m50a08e0d.png" TargetMode="External"/><Relationship Id="rId9" Type="http://schemas.openxmlformats.org/officeDocument/2006/relationships/hyperlink" Target="http://cronodon.com/sitebuilder/images/T4_v2-565x451.jp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image" Target="../media/image7.jpe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9.png"/><Relationship Id="rId10" Type="http://schemas.microsoft.com/office/2007/relationships/hdphoto" Target="../media/hdphoto6.wdp"/><Relationship Id="rId4" Type="http://schemas.microsoft.com/office/2007/relationships/hdphoto" Target="../media/hdphoto3.wdp"/><Relationship Id="rId9"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p:txBody>
          <a:bodyPr/>
          <a:lstStyle/>
          <a:p>
            <a:r>
              <a:rPr lang="ru-RU" dirty="0"/>
              <a:t>Вирусы – неклеточные формы </a:t>
            </a:r>
            <a:r>
              <a:rPr lang="ru-RU" dirty="0" smtClean="0"/>
              <a:t>жизни</a:t>
            </a:r>
            <a:endParaRPr lang="ru-RU" dirty="0"/>
          </a:p>
        </p:txBody>
      </p:sp>
      <p:sp>
        <p:nvSpPr>
          <p:cNvPr id="8" name="Дата 7"/>
          <p:cNvSpPr>
            <a:spLocks noGrp="1"/>
          </p:cNvSpPr>
          <p:nvPr>
            <p:ph type="dt" sz="half" idx="2"/>
          </p:nvPr>
        </p:nvSpPr>
        <p:spPr/>
        <p:txBody>
          <a:bodyPr/>
          <a:lstStyle/>
          <a:p>
            <a:fld id="{ECA0A35F-15DA-47F2-91F4-6011C94D2DC3}" type="datetime1">
              <a:rPr lang="ru-RU" smtClean="0"/>
              <a:pPr/>
              <a:t>11.05.2020</a:t>
            </a:fld>
            <a:endParaRPr lang="ru-RU"/>
          </a:p>
        </p:txBody>
      </p:sp>
    </p:spTree>
    <p:extLst>
      <p:ext uri="{BB962C8B-B14F-4D97-AF65-F5344CB8AC3E}">
        <p14:creationId xmlns:p14="http://schemas.microsoft.com/office/powerpoint/2010/main" xmlns="" val="173443624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Бактериофаг</a:t>
            </a:r>
            <a:endParaRPr lang="ru-RU" dirty="0"/>
          </a:p>
        </p:txBody>
      </p:sp>
      <p:pic>
        <p:nvPicPr>
          <p:cNvPr id="1028" name="Picture 4" descr="http://cronodon.com/images/T4_v2.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267744" y="913284"/>
            <a:ext cx="5403667" cy="4189884"/>
          </a:xfrm>
          <a:prstGeom prst="rect">
            <a:avLst/>
          </a:prstGeom>
          <a:noFill/>
          <a:extLst>
            <a:ext uri="{909E8E84-426E-40DD-AFC4-6F175D3DCCD1}">
              <a14:hiddenFill xmlns:a14="http://schemas.microsoft.com/office/drawing/2010/main" xmlns="">
                <a:solidFill>
                  <a:srgbClr val="FFFFFF"/>
                </a:solidFill>
              </a14:hiddenFill>
            </a:ext>
          </a:extLst>
        </p:spPr>
      </p:pic>
      <p:sp>
        <p:nvSpPr>
          <p:cNvPr id="7" name="Блок-схема: альтернативный процесс 6"/>
          <p:cNvSpPr/>
          <p:nvPr/>
        </p:nvSpPr>
        <p:spPr>
          <a:xfrm>
            <a:off x="5914561" y="1633364"/>
            <a:ext cx="1260140" cy="360040"/>
          </a:xfrm>
          <a:prstGeom prst="flowChartAlternateProcess">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ru-RU" dirty="0" smtClean="0"/>
              <a:t>Головка </a:t>
            </a:r>
            <a:endParaRPr lang="ru-RU" dirty="0"/>
          </a:p>
        </p:txBody>
      </p:sp>
      <p:sp>
        <p:nvSpPr>
          <p:cNvPr id="10" name="Блок-схема: альтернативный процесс 9"/>
          <p:cNvSpPr/>
          <p:nvPr/>
        </p:nvSpPr>
        <p:spPr>
          <a:xfrm>
            <a:off x="6469095" y="2605472"/>
            <a:ext cx="1604450" cy="360040"/>
          </a:xfrm>
          <a:prstGeom prst="flowChartAlternateProcess">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ru-RU" dirty="0" smtClean="0"/>
              <a:t>Воротничок </a:t>
            </a:r>
            <a:endParaRPr lang="ru-RU" dirty="0"/>
          </a:p>
        </p:txBody>
      </p:sp>
      <p:sp>
        <p:nvSpPr>
          <p:cNvPr id="13" name="Блок-схема: альтернативный процесс 12"/>
          <p:cNvSpPr/>
          <p:nvPr/>
        </p:nvSpPr>
        <p:spPr>
          <a:xfrm>
            <a:off x="4186369" y="4832194"/>
            <a:ext cx="2088231" cy="541948"/>
          </a:xfrm>
          <a:prstGeom prst="flowChartAlternateProcess">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ru-RU" dirty="0" smtClean="0"/>
              <a:t>Шип базальной пластинки </a:t>
            </a:r>
            <a:endParaRPr lang="ru-RU" dirty="0"/>
          </a:p>
        </p:txBody>
      </p:sp>
      <p:sp>
        <p:nvSpPr>
          <p:cNvPr id="25" name="Блок-схема: альтернативный процесс 24"/>
          <p:cNvSpPr/>
          <p:nvPr/>
        </p:nvSpPr>
        <p:spPr>
          <a:xfrm>
            <a:off x="2098137" y="4832194"/>
            <a:ext cx="1680876" cy="541948"/>
          </a:xfrm>
          <a:prstGeom prst="flowChartAlternateProcess">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ru-RU" dirty="0" smtClean="0"/>
              <a:t>Базальная пластинка </a:t>
            </a:r>
            <a:endParaRPr lang="ru-RU" dirty="0"/>
          </a:p>
        </p:txBody>
      </p:sp>
      <p:sp>
        <p:nvSpPr>
          <p:cNvPr id="29" name="Блок-схема: альтернативный процесс 28"/>
          <p:cNvSpPr/>
          <p:nvPr/>
        </p:nvSpPr>
        <p:spPr>
          <a:xfrm>
            <a:off x="1259632" y="1503158"/>
            <a:ext cx="2016224" cy="620452"/>
          </a:xfrm>
          <a:prstGeom prst="flowChartAlternateProcess">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ru-RU" dirty="0" smtClean="0"/>
              <a:t>Сократительный чехол </a:t>
            </a:r>
            <a:endParaRPr lang="ru-RU" dirty="0"/>
          </a:p>
        </p:txBody>
      </p:sp>
      <p:cxnSp>
        <p:nvCxnSpPr>
          <p:cNvPr id="12" name="Прямая соединительная линия 11"/>
          <p:cNvCxnSpPr>
            <a:stCxn id="13" idx="0"/>
          </p:cNvCxnSpPr>
          <p:nvPr/>
        </p:nvCxnSpPr>
        <p:spPr>
          <a:xfrm flipH="1" flipV="1">
            <a:off x="4969577" y="4222016"/>
            <a:ext cx="260908" cy="610178"/>
          </a:xfrm>
          <a:prstGeom prst="line">
            <a:avLst/>
          </a:prstGeom>
          <a:ln>
            <a:headEnd type="oval"/>
            <a:tailEnd type="arrow"/>
          </a:ln>
          <a:effectLst/>
        </p:spPr>
        <p:style>
          <a:lnRef idx="2">
            <a:schemeClr val="accent2"/>
          </a:lnRef>
          <a:fillRef idx="0">
            <a:schemeClr val="accent2"/>
          </a:fillRef>
          <a:effectRef idx="1">
            <a:schemeClr val="accent2"/>
          </a:effectRef>
          <a:fontRef idx="minor">
            <a:schemeClr val="tx1"/>
          </a:fontRef>
        </p:style>
      </p:cxnSp>
      <p:cxnSp>
        <p:nvCxnSpPr>
          <p:cNvPr id="6" name="Прямая соединительная линия 5"/>
          <p:cNvCxnSpPr/>
          <p:nvPr/>
        </p:nvCxnSpPr>
        <p:spPr>
          <a:xfrm flipH="1">
            <a:off x="5338497" y="1813384"/>
            <a:ext cx="576064" cy="0"/>
          </a:xfrm>
          <a:prstGeom prst="line">
            <a:avLst/>
          </a:prstGeom>
          <a:ln>
            <a:headEnd type="oval"/>
            <a:tailEnd type="arrow"/>
          </a:ln>
          <a:effectLst/>
        </p:spPr>
        <p:style>
          <a:lnRef idx="2">
            <a:schemeClr val="accent2"/>
          </a:lnRef>
          <a:fillRef idx="0">
            <a:schemeClr val="accent2"/>
          </a:fillRef>
          <a:effectRef idx="1">
            <a:schemeClr val="accent2"/>
          </a:effectRef>
          <a:fontRef idx="minor">
            <a:schemeClr val="tx1"/>
          </a:fontRef>
        </p:style>
      </p:cxnSp>
      <p:cxnSp>
        <p:nvCxnSpPr>
          <p:cNvPr id="9" name="Прямая соединительная линия 8"/>
          <p:cNvCxnSpPr>
            <a:stCxn id="10" idx="1"/>
          </p:cNvCxnSpPr>
          <p:nvPr/>
        </p:nvCxnSpPr>
        <p:spPr>
          <a:xfrm flipH="1">
            <a:off x="4860032" y="2785492"/>
            <a:ext cx="1609063" cy="0"/>
          </a:xfrm>
          <a:prstGeom prst="line">
            <a:avLst/>
          </a:prstGeom>
          <a:ln>
            <a:headEnd type="oval"/>
            <a:tailEnd type="arrow"/>
          </a:ln>
          <a:effectLst/>
        </p:spPr>
        <p:style>
          <a:lnRef idx="2">
            <a:schemeClr val="accent2"/>
          </a:lnRef>
          <a:fillRef idx="0">
            <a:schemeClr val="accent2"/>
          </a:fillRef>
          <a:effectRef idx="1">
            <a:schemeClr val="accent2"/>
          </a:effectRef>
          <a:fontRef idx="minor">
            <a:schemeClr val="tx1"/>
          </a:fontRef>
        </p:style>
      </p:cxnSp>
      <p:cxnSp>
        <p:nvCxnSpPr>
          <p:cNvPr id="24" name="Прямая соединительная линия 23"/>
          <p:cNvCxnSpPr/>
          <p:nvPr/>
        </p:nvCxnSpPr>
        <p:spPr>
          <a:xfrm flipV="1">
            <a:off x="2938575" y="4009628"/>
            <a:ext cx="1823858" cy="822566"/>
          </a:xfrm>
          <a:prstGeom prst="line">
            <a:avLst/>
          </a:prstGeom>
          <a:ln>
            <a:headEnd type="oval"/>
            <a:tailEnd type="arrow"/>
          </a:ln>
          <a:effectLst/>
        </p:spPr>
        <p:style>
          <a:lnRef idx="2">
            <a:schemeClr val="accent2"/>
          </a:lnRef>
          <a:fillRef idx="0">
            <a:schemeClr val="accent2"/>
          </a:fillRef>
          <a:effectRef idx="1">
            <a:schemeClr val="accent2"/>
          </a:effectRef>
          <a:fontRef idx="minor">
            <a:schemeClr val="tx1"/>
          </a:fontRef>
        </p:style>
      </p:cxnSp>
      <p:cxnSp>
        <p:nvCxnSpPr>
          <p:cNvPr id="28" name="Прямая соединительная линия 27"/>
          <p:cNvCxnSpPr/>
          <p:nvPr/>
        </p:nvCxnSpPr>
        <p:spPr>
          <a:xfrm>
            <a:off x="3275856" y="1813384"/>
            <a:ext cx="1486577" cy="1332148"/>
          </a:xfrm>
          <a:prstGeom prst="line">
            <a:avLst/>
          </a:prstGeom>
          <a:ln>
            <a:headEnd type="oval"/>
            <a:tailEnd type="arrow"/>
          </a:ln>
          <a:effectLst/>
        </p:spPr>
        <p:style>
          <a:lnRef idx="2">
            <a:schemeClr val="accent2"/>
          </a:lnRef>
          <a:fillRef idx="0">
            <a:schemeClr val="accent2"/>
          </a:fillRef>
          <a:effectRef idx="1">
            <a:schemeClr val="accent2"/>
          </a:effectRef>
          <a:fontRef idx="minor">
            <a:schemeClr val="tx1"/>
          </a:fontRef>
        </p:style>
      </p:cxnSp>
      <p:sp>
        <p:nvSpPr>
          <p:cNvPr id="23" name="Блок-схема: альтернативный процесс 22"/>
          <p:cNvSpPr/>
          <p:nvPr/>
        </p:nvSpPr>
        <p:spPr>
          <a:xfrm>
            <a:off x="6900442" y="4923148"/>
            <a:ext cx="1604450" cy="360040"/>
          </a:xfrm>
          <a:prstGeom prst="flowChartAlternateProcess">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ru-RU" dirty="0" smtClean="0"/>
              <a:t>Фибриллы  </a:t>
            </a:r>
            <a:endParaRPr lang="ru-RU" dirty="0"/>
          </a:p>
        </p:txBody>
      </p:sp>
      <p:cxnSp>
        <p:nvCxnSpPr>
          <p:cNvPr id="26" name="Прямая соединительная линия 25"/>
          <p:cNvCxnSpPr>
            <a:stCxn id="23" idx="0"/>
          </p:cNvCxnSpPr>
          <p:nvPr/>
        </p:nvCxnSpPr>
        <p:spPr>
          <a:xfrm flipH="1" flipV="1">
            <a:off x="7020272" y="3721596"/>
            <a:ext cx="682395" cy="1201552"/>
          </a:xfrm>
          <a:prstGeom prst="line">
            <a:avLst/>
          </a:prstGeom>
          <a:ln>
            <a:headEnd type="oval"/>
            <a:tailEnd type="arrow"/>
          </a:ln>
          <a:effectLst/>
        </p:spPr>
        <p:style>
          <a:lnRef idx="2">
            <a:schemeClr val="accent2"/>
          </a:lnRef>
          <a:fillRef idx="0">
            <a:schemeClr val="accent2"/>
          </a:fillRef>
          <a:effectRef idx="1">
            <a:schemeClr val="accent2"/>
          </a:effectRef>
          <a:fontRef idx="minor">
            <a:schemeClr val="tx1"/>
          </a:fontRef>
        </p:style>
      </p:cxnSp>
      <p:cxnSp>
        <p:nvCxnSpPr>
          <p:cNvPr id="27" name="Прямая соединительная линия 26"/>
          <p:cNvCxnSpPr>
            <a:stCxn id="23" idx="0"/>
          </p:cNvCxnSpPr>
          <p:nvPr/>
        </p:nvCxnSpPr>
        <p:spPr>
          <a:xfrm flipH="1" flipV="1">
            <a:off x="6062349" y="4309828"/>
            <a:ext cx="1640318" cy="613320"/>
          </a:xfrm>
          <a:prstGeom prst="line">
            <a:avLst/>
          </a:prstGeom>
          <a:ln>
            <a:headEnd type="oval"/>
            <a:tailEnd type="arrow"/>
          </a:ln>
          <a:effectLst/>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xmlns="" val="410227162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Цикл развития бактериофага</a:t>
            </a:r>
          </a:p>
        </p:txBody>
      </p:sp>
      <p:pic>
        <p:nvPicPr>
          <p:cNvPr id="3" name="1"/>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715695" y="1442800"/>
            <a:ext cx="6372000" cy="3652149"/>
          </a:xfrm>
          <a:prstGeom prst="rect">
            <a:avLst/>
          </a:prstGeom>
          <a:effectLst/>
        </p:spPr>
      </p:pic>
      <p:pic>
        <p:nvPicPr>
          <p:cNvPr id="4" name="2"/>
          <p:cNvPicPr>
            <a:picLocks noChangeAspect="1" noChangeArrowheads="1"/>
          </p:cNvPicPr>
          <p:nvPr/>
        </p:nvPicPr>
        <p:blipFill>
          <a:blip r:embed="rId4">
            <a:extLst>
              <a:ext uri="{28A0092B-C50C-407E-A947-70E740481C1C}">
                <a14:useLocalDpi xmlns:a14="http://schemas.microsoft.com/office/drawing/2010/main" xmlns="" val="0"/>
              </a:ext>
            </a:extLst>
          </a:blip>
          <a:stretch>
            <a:fillRect/>
          </a:stretch>
        </p:blipFill>
        <p:spPr bwMode="auto">
          <a:xfrm>
            <a:off x="1715341" y="1443075"/>
            <a:ext cx="6372708" cy="3651600"/>
          </a:xfrm>
          <a:prstGeom prst="rect">
            <a:avLst/>
          </a:prstGeom>
          <a:noFill/>
          <a:effectLst/>
        </p:spPr>
      </p:pic>
      <p:pic>
        <p:nvPicPr>
          <p:cNvPr id="5" name="3"/>
          <p:cNvPicPr>
            <a:picLocks noChangeAspect="1" noChangeArrowheads="1"/>
          </p:cNvPicPr>
          <p:nvPr/>
        </p:nvPicPr>
        <p:blipFill>
          <a:blip r:embed="rId5">
            <a:extLst>
              <a:ext uri="{28A0092B-C50C-407E-A947-70E740481C1C}">
                <a14:useLocalDpi xmlns:a14="http://schemas.microsoft.com/office/drawing/2010/main" xmlns="" val="0"/>
              </a:ext>
            </a:extLst>
          </a:blip>
          <a:stretch>
            <a:fillRect/>
          </a:stretch>
        </p:blipFill>
        <p:spPr bwMode="auto">
          <a:xfrm>
            <a:off x="1715695" y="1443277"/>
            <a:ext cx="6372000" cy="3651195"/>
          </a:xfrm>
          <a:prstGeom prst="rect">
            <a:avLst/>
          </a:prstGeom>
          <a:noFill/>
          <a:effectLst/>
        </p:spPr>
      </p:pic>
      <p:pic>
        <p:nvPicPr>
          <p:cNvPr id="6" name="4"/>
          <p:cNvPicPr>
            <a:picLocks noChangeAspect="1" noChangeArrowheads="1"/>
          </p:cNvPicPr>
          <p:nvPr/>
        </p:nvPicPr>
        <p:blipFill>
          <a:blip r:embed="rId6">
            <a:extLst>
              <a:ext uri="{28A0092B-C50C-407E-A947-70E740481C1C}">
                <a14:useLocalDpi xmlns:a14="http://schemas.microsoft.com/office/drawing/2010/main" xmlns="" val="0"/>
              </a:ext>
            </a:extLst>
          </a:blip>
          <a:stretch>
            <a:fillRect/>
          </a:stretch>
        </p:blipFill>
        <p:spPr bwMode="auto">
          <a:xfrm>
            <a:off x="1715696" y="1443959"/>
            <a:ext cx="6371998" cy="3649831"/>
          </a:xfrm>
          <a:prstGeom prst="rect">
            <a:avLst/>
          </a:prstGeom>
          <a:noFill/>
          <a:effectLst/>
        </p:spPr>
      </p:pic>
      <p:pic>
        <p:nvPicPr>
          <p:cNvPr id="7" name="5"/>
          <p:cNvPicPr>
            <a:picLocks noChangeAspect="1" noChangeArrowheads="1"/>
          </p:cNvPicPr>
          <p:nvPr/>
        </p:nvPicPr>
        <p:blipFill>
          <a:blip r:embed="rId7">
            <a:extLst>
              <a:ext uri="{28A0092B-C50C-407E-A947-70E740481C1C}">
                <a14:useLocalDpi xmlns:a14="http://schemas.microsoft.com/office/drawing/2010/main" xmlns="" val="0"/>
              </a:ext>
            </a:extLst>
          </a:blip>
          <a:stretch>
            <a:fillRect/>
          </a:stretch>
        </p:blipFill>
        <p:spPr bwMode="auto">
          <a:xfrm>
            <a:off x="1715695" y="1443484"/>
            <a:ext cx="6372000" cy="3650781"/>
          </a:xfrm>
          <a:prstGeom prst="rect">
            <a:avLst/>
          </a:prstGeom>
          <a:noFill/>
          <a:effectLst/>
        </p:spPr>
      </p:pic>
      <p:pic>
        <p:nvPicPr>
          <p:cNvPr id="8" name="6"/>
          <p:cNvPicPr>
            <a:picLocks noChangeAspect="1" noChangeArrowheads="1"/>
          </p:cNvPicPr>
          <p:nvPr/>
        </p:nvPicPr>
        <p:blipFill>
          <a:blip r:embed="rId8">
            <a:extLst>
              <a:ext uri="{28A0092B-C50C-407E-A947-70E740481C1C}">
                <a14:useLocalDpi xmlns:a14="http://schemas.microsoft.com/office/drawing/2010/main" xmlns="" val="0"/>
              </a:ext>
            </a:extLst>
          </a:blip>
          <a:stretch>
            <a:fillRect/>
          </a:stretch>
        </p:blipFill>
        <p:spPr bwMode="auto">
          <a:xfrm>
            <a:off x="1689637" y="1445908"/>
            <a:ext cx="6372000" cy="3649041"/>
          </a:xfrm>
          <a:prstGeom prst="rect">
            <a:avLst/>
          </a:prstGeom>
          <a:noFill/>
          <a:effectLst/>
        </p:spPr>
      </p:pic>
      <p:pic>
        <p:nvPicPr>
          <p:cNvPr id="10" name="7"/>
          <p:cNvPicPr>
            <a:picLocks noChangeAspect="1" noChangeArrowheads="1"/>
          </p:cNvPicPr>
          <p:nvPr/>
        </p:nvPicPr>
        <p:blipFill>
          <a:blip r:embed="rId9">
            <a:extLst>
              <a:ext uri="{28A0092B-C50C-407E-A947-70E740481C1C}">
                <a14:useLocalDpi xmlns:a14="http://schemas.microsoft.com/office/drawing/2010/main" xmlns="" val="0"/>
              </a:ext>
            </a:extLst>
          </a:blip>
          <a:stretch>
            <a:fillRect/>
          </a:stretch>
        </p:blipFill>
        <p:spPr bwMode="auto">
          <a:xfrm>
            <a:off x="1715341" y="1440483"/>
            <a:ext cx="6372000" cy="3659890"/>
          </a:xfrm>
          <a:prstGeom prst="rect">
            <a:avLst/>
          </a:prstGeom>
          <a:noFill/>
          <a:effectLst/>
        </p:spPr>
      </p:pic>
    </p:spTree>
    <p:extLst>
      <p:ext uri="{BB962C8B-B14F-4D97-AF65-F5344CB8AC3E}">
        <p14:creationId xmlns:p14="http://schemas.microsoft.com/office/powerpoint/2010/main" xmlns="" val="418436563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xit" presetSubtype="8" fill="hold" nodeType="clickEffect">
                                  <p:stCondLst>
                                    <p:cond delay="0"/>
                                  </p:stCondLst>
                                  <p:childTnLst>
                                    <p:anim calcmode="lin" valueType="num">
                                      <p:cBhvr>
                                        <p:cTn id="6" dur="500"/>
                                        <p:tgtEl>
                                          <p:spTgt spid="3"/>
                                        </p:tgtEl>
                                        <p:attrNameLst>
                                          <p:attrName>ppt_x</p:attrName>
                                        </p:attrNameLst>
                                      </p:cBhvr>
                                      <p:tavLst>
                                        <p:tav tm="0">
                                          <p:val>
                                            <p:strVal val="ppt_x"/>
                                          </p:val>
                                        </p:tav>
                                        <p:tav tm="100000">
                                          <p:val>
                                            <p:strVal val="ppt_x-ppt_w/2"/>
                                          </p:val>
                                        </p:tav>
                                      </p:tavLst>
                                    </p:anim>
                                    <p:anim calcmode="lin" valueType="num">
                                      <p:cBhvr>
                                        <p:cTn id="7" dur="500"/>
                                        <p:tgtEl>
                                          <p:spTgt spid="3"/>
                                        </p:tgtEl>
                                        <p:attrNameLst>
                                          <p:attrName>ppt_y</p:attrName>
                                        </p:attrNameLst>
                                      </p:cBhvr>
                                      <p:tavLst>
                                        <p:tav tm="0">
                                          <p:val>
                                            <p:strVal val="ppt_y"/>
                                          </p:val>
                                        </p:tav>
                                        <p:tav tm="100000">
                                          <p:val>
                                            <p:strVal val="ppt_y"/>
                                          </p:val>
                                        </p:tav>
                                      </p:tavLst>
                                    </p:anim>
                                    <p:anim calcmode="lin" valueType="num">
                                      <p:cBhvr>
                                        <p:cTn id="8" dur="500"/>
                                        <p:tgtEl>
                                          <p:spTgt spid="3"/>
                                        </p:tgtEl>
                                        <p:attrNameLst>
                                          <p:attrName>ppt_w</p:attrName>
                                        </p:attrNameLst>
                                      </p:cBhvr>
                                      <p:tavLst>
                                        <p:tav tm="0">
                                          <p:val>
                                            <p:strVal val="ppt_w"/>
                                          </p:val>
                                        </p:tav>
                                        <p:tav tm="100000">
                                          <p:val>
                                            <p:fltVal val="0"/>
                                          </p:val>
                                        </p:tav>
                                      </p:tavLst>
                                    </p:anim>
                                    <p:anim calcmode="lin" valueType="num">
                                      <p:cBhvr>
                                        <p:cTn id="9" dur="500"/>
                                        <p:tgtEl>
                                          <p:spTgt spid="3"/>
                                        </p:tgtEl>
                                        <p:attrNameLst>
                                          <p:attrName>ppt_h</p:attrName>
                                        </p:attrNameLst>
                                      </p:cBhvr>
                                      <p:tavLst>
                                        <p:tav tm="0">
                                          <p:val>
                                            <p:strVal val="ppt_h"/>
                                          </p:val>
                                        </p:tav>
                                        <p:tav tm="100000">
                                          <p:val>
                                            <p:strVal val="ppt_h"/>
                                          </p:val>
                                        </p:tav>
                                      </p:tavLst>
                                    </p:anim>
                                    <p:set>
                                      <p:cBhvr>
                                        <p:cTn id="10" dur="1" fill="hold">
                                          <p:stCondLst>
                                            <p:cond delay="499"/>
                                          </p:stCondLst>
                                        </p:cTn>
                                        <p:tgtEl>
                                          <p:spTgt spid="3"/>
                                        </p:tgtEl>
                                        <p:attrNameLst>
                                          <p:attrName>style.visibility</p:attrName>
                                        </p:attrNameLst>
                                      </p:cBhvr>
                                      <p:to>
                                        <p:strVal val="hidden"/>
                                      </p:to>
                                    </p:set>
                                  </p:childTnLst>
                                </p:cTn>
                              </p:par>
                              <p:par>
                                <p:cTn id="11" presetID="17" presetClass="entr" presetSubtype="2"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xit" presetSubtype="8" fill="hold" nodeType="clickEffect">
                                  <p:stCondLst>
                                    <p:cond delay="0"/>
                                  </p:stCondLst>
                                  <p:childTnLst>
                                    <p:anim calcmode="lin" valueType="num">
                                      <p:cBhvr>
                                        <p:cTn id="20" dur="500"/>
                                        <p:tgtEl>
                                          <p:spTgt spid="4"/>
                                        </p:tgtEl>
                                        <p:attrNameLst>
                                          <p:attrName>ppt_x</p:attrName>
                                        </p:attrNameLst>
                                      </p:cBhvr>
                                      <p:tavLst>
                                        <p:tav tm="0">
                                          <p:val>
                                            <p:strVal val="ppt_x"/>
                                          </p:val>
                                        </p:tav>
                                        <p:tav tm="100000">
                                          <p:val>
                                            <p:strVal val="ppt_x-ppt_w/2"/>
                                          </p:val>
                                        </p:tav>
                                      </p:tavLst>
                                    </p:anim>
                                    <p:anim calcmode="lin" valueType="num">
                                      <p:cBhvr>
                                        <p:cTn id="21" dur="500"/>
                                        <p:tgtEl>
                                          <p:spTgt spid="4"/>
                                        </p:tgtEl>
                                        <p:attrNameLst>
                                          <p:attrName>ppt_y</p:attrName>
                                        </p:attrNameLst>
                                      </p:cBhvr>
                                      <p:tavLst>
                                        <p:tav tm="0">
                                          <p:val>
                                            <p:strVal val="ppt_y"/>
                                          </p:val>
                                        </p:tav>
                                        <p:tav tm="100000">
                                          <p:val>
                                            <p:strVal val="ppt_y"/>
                                          </p:val>
                                        </p:tav>
                                      </p:tavLst>
                                    </p:anim>
                                    <p:anim calcmode="lin" valueType="num">
                                      <p:cBhvr>
                                        <p:cTn id="22" dur="500"/>
                                        <p:tgtEl>
                                          <p:spTgt spid="4"/>
                                        </p:tgtEl>
                                        <p:attrNameLst>
                                          <p:attrName>ppt_w</p:attrName>
                                        </p:attrNameLst>
                                      </p:cBhvr>
                                      <p:tavLst>
                                        <p:tav tm="0">
                                          <p:val>
                                            <p:strVal val="ppt_w"/>
                                          </p:val>
                                        </p:tav>
                                        <p:tav tm="100000">
                                          <p:val>
                                            <p:fltVal val="0"/>
                                          </p:val>
                                        </p:tav>
                                      </p:tavLst>
                                    </p:anim>
                                    <p:anim calcmode="lin" valueType="num">
                                      <p:cBhvr>
                                        <p:cTn id="23" dur="500"/>
                                        <p:tgtEl>
                                          <p:spTgt spid="4"/>
                                        </p:tgtEl>
                                        <p:attrNameLst>
                                          <p:attrName>ppt_h</p:attrName>
                                        </p:attrNameLst>
                                      </p:cBhvr>
                                      <p:tavLst>
                                        <p:tav tm="0">
                                          <p:val>
                                            <p:strVal val="ppt_h"/>
                                          </p:val>
                                        </p:tav>
                                        <p:tav tm="100000">
                                          <p:val>
                                            <p:strVal val="ppt_h"/>
                                          </p:val>
                                        </p:tav>
                                      </p:tavLst>
                                    </p:anim>
                                    <p:set>
                                      <p:cBhvr>
                                        <p:cTn id="24" dur="1" fill="hold">
                                          <p:stCondLst>
                                            <p:cond delay="499"/>
                                          </p:stCondLst>
                                        </p:cTn>
                                        <p:tgtEl>
                                          <p:spTgt spid="4"/>
                                        </p:tgtEl>
                                        <p:attrNameLst>
                                          <p:attrName>style.visibility</p:attrName>
                                        </p:attrNameLst>
                                      </p:cBhvr>
                                      <p:to>
                                        <p:strVal val="hidden"/>
                                      </p:to>
                                    </p:set>
                                  </p:childTnLst>
                                </p:cTn>
                              </p:par>
                              <p:par>
                                <p:cTn id="25" presetID="17" presetClass="entr" presetSubtype="2"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ppt_x</p:attrName>
                                        </p:attrNameLst>
                                      </p:cBhvr>
                                      <p:tavLst>
                                        <p:tav tm="0">
                                          <p:val>
                                            <p:strVal val="#ppt_x+#ppt_w/2"/>
                                          </p:val>
                                        </p:tav>
                                        <p:tav tm="100000">
                                          <p:val>
                                            <p:strVal val="#ppt_x"/>
                                          </p:val>
                                        </p:tav>
                                      </p:tavLst>
                                    </p:anim>
                                    <p:anim calcmode="lin" valueType="num">
                                      <p:cBhvr>
                                        <p:cTn id="28" dur="500" fill="hold"/>
                                        <p:tgtEl>
                                          <p:spTgt spid="5"/>
                                        </p:tgtEl>
                                        <p:attrNameLst>
                                          <p:attrName>ppt_y</p:attrName>
                                        </p:attrNameLst>
                                      </p:cBhvr>
                                      <p:tavLst>
                                        <p:tav tm="0">
                                          <p:val>
                                            <p:strVal val="#ppt_y"/>
                                          </p:val>
                                        </p:tav>
                                        <p:tav tm="100000">
                                          <p:val>
                                            <p:strVal val="#ppt_y"/>
                                          </p:val>
                                        </p:tav>
                                      </p:tavLst>
                                    </p:anim>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7" presetClass="exit" presetSubtype="8" fill="hold" nodeType="clickEffect">
                                  <p:stCondLst>
                                    <p:cond delay="0"/>
                                  </p:stCondLst>
                                  <p:childTnLst>
                                    <p:anim calcmode="lin" valueType="num">
                                      <p:cBhvr>
                                        <p:cTn id="34" dur="500"/>
                                        <p:tgtEl>
                                          <p:spTgt spid="5"/>
                                        </p:tgtEl>
                                        <p:attrNameLst>
                                          <p:attrName>ppt_x</p:attrName>
                                        </p:attrNameLst>
                                      </p:cBhvr>
                                      <p:tavLst>
                                        <p:tav tm="0">
                                          <p:val>
                                            <p:strVal val="ppt_x"/>
                                          </p:val>
                                        </p:tav>
                                        <p:tav tm="100000">
                                          <p:val>
                                            <p:strVal val="ppt_x-ppt_w/2"/>
                                          </p:val>
                                        </p:tav>
                                      </p:tavLst>
                                    </p:anim>
                                    <p:anim calcmode="lin" valueType="num">
                                      <p:cBhvr>
                                        <p:cTn id="35" dur="500"/>
                                        <p:tgtEl>
                                          <p:spTgt spid="5"/>
                                        </p:tgtEl>
                                        <p:attrNameLst>
                                          <p:attrName>ppt_y</p:attrName>
                                        </p:attrNameLst>
                                      </p:cBhvr>
                                      <p:tavLst>
                                        <p:tav tm="0">
                                          <p:val>
                                            <p:strVal val="ppt_y"/>
                                          </p:val>
                                        </p:tav>
                                        <p:tav tm="100000">
                                          <p:val>
                                            <p:strVal val="ppt_y"/>
                                          </p:val>
                                        </p:tav>
                                      </p:tavLst>
                                    </p:anim>
                                    <p:anim calcmode="lin" valueType="num">
                                      <p:cBhvr>
                                        <p:cTn id="36" dur="500"/>
                                        <p:tgtEl>
                                          <p:spTgt spid="5"/>
                                        </p:tgtEl>
                                        <p:attrNameLst>
                                          <p:attrName>ppt_w</p:attrName>
                                        </p:attrNameLst>
                                      </p:cBhvr>
                                      <p:tavLst>
                                        <p:tav tm="0">
                                          <p:val>
                                            <p:strVal val="ppt_w"/>
                                          </p:val>
                                        </p:tav>
                                        <p:tav tm="100000">
                                          <p:val>
                                            <p:fltVal val="0"/>
                                          </p:val>
                                        </p:tav>
                                      </p:tavLst>
                                    </p:anim>
                                    <p:anim calcmode="lin" valueType="num">
                                      <p:cBhvr>
                                        <p:cTn id="37" dur="500"/>
                                        <p:tgtEl>
                                          <p:spTgt spid="5"/>
                                        </p:tgtEl>
                                        <p:attrNameLst>
                                          <p:attrName>ppt_h</p:attrName>
                                        </p:attrNameLst>
                                      </p:cBhvr>
                                      <p:tavLst>
                                        <p:tav tm="0">
                                          <p:val>
                                            <p:strVal val="ppt_h"/>
                                          </p:val>
                                        </p:tav>
                                        <p:tav tm="100000">
                                          <p:val>
                                            <p:strVal val="ppt_h"/>
                                          </p:val>
                                        </p:tav>
                                      </p:tavLst>
                                    </p:anim>
                                    <p:set>
                                      <p:cBhvr>
                                        <p:cTn id="38" dur="1" fill="hold">
                                          <p:stCondLst>
                                            <p:cond delay="499"/>
                                          </p:stCondLst>
                                        </p:cTn>
                                        <p:tgtEl>
                                          <p:spTgt spid="5"/>
                                        </p:tgtEl>
                                        <p:attrNameLst>
                                          <p:attrName>style.visibility</p:attrName>
                                        </p:attrNameLst>
                                      </p:cBhvr>
                                      <p:to>
                                        <p:strVal val="hidden"/>
                                      </p:to>
                                    </p:set>
                                  </p:childTnLst>
                                </p:cTn>
                              </p:par>
                              <p:par>
                                <p:cTn id="39" presetID="17" presetClass="entr" presetSubtype="2" fill="hold" nodeType="with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ppt_x</p:attrName>
                                        </p:attrNameLst>
                                      </p:cBhvr>
                                      <p:tavLst>
                                        <p:tav tm="0">
                                          <p:val>
                                            <p:strVal val="#ppt_x+#ppt_w/2"/>
                                          </p:val>
                                        </p:tav>
                                        <p:tav tm="100000">
                                          <p:val>
                                            <p:strVal val="#ppt_x"/>
                                          </p:val>
                                        </p:tav>
                                      </p:tavLst>
                                    </p:anim>
                                    <p:anim calcmode="lin" valueType="num">
                                      <p:cBhvr>
                                        <p:cTn id="42" dur="500" fill="hold"/>
                                        <p:tgtEl>
                                          <p:spTgt spid="6"/>
                                        </p:tgtEl>
                                        <p:attrNameLst>
                                          <p:attrName>ppt_y</p:attrName>
                                        </p:attrNameLst>
                                      </p:cBhvr>
                                      <p:tavLst>
                                        <p:tav tm="0">
                                          <p:val>
                                            <p:strVal val="#ppt_y"/>
                                          </p:val>
                                        </p:tav>
                                        <p:tav tm="100000">
                                          <p:val>
                                            <p:strVal val="#ppt_y"/>
                                          </p:val>
                                        </p:tav>
                                      </p:tavLst>
                                    </p:anim>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17" presetClass="exit" presetSubtype="8" fill="hold" nodeType="clickEffect">
                                  <p:stCondLst>
                                    <p:cond delay="0"/>
                                  </p:stCondLst>
                                  <p:childTnLst>
                                    <p:anim calcmode="lin" valueType="num">
                                      <p:cBhvr>
                                        <p:cTn id="48" dur="500"/>
                                        <p:tgtEl>
                                          <p:spTgt spid="6"/>
                                        </p:tgtEl>
                                        <p:attrNameLst>
                                          <p:attrName>ppt_x</p:attrName>
                                        </p:attrNameLst>
                                      </p:cBhvr>
                                      <p:tavLst>
                                        <p:tav tm="0">
                                          <p:val>
                                            <p:strVal val="ppt_x"/>
                                          </p:val>
                                        </p:tav>
                                        <p:tav tm="100000">
                                          <p:val>
                                            <p:strVal val="ppt_x-ppt_w/2"/>
                                          </p:val>
                                        </p:tav>
                                      </p:tavLst>
                                    </p:anim>
                                    <p:anim calcmode="lin" valueType="num">
                                      <p:cBhvr>
                                        <p:cTn id="49" dur="500"/>
                                        <p:tgtEl>
                                          <p:spTgt spid="6"/>
                                        </p:tgtEl>
                                        <p:attrNameLst>
                                          <p:attrName>ppt_y</p:attrName>
                                        </p:attrNameLst>
                                      </p:cBhvr>
                                      <p:tavLst>
                                        <p:tav tm="0">
                                          <p:val>
                                            <p:strVal val="ppt_y"/>
                                          </p:val>
                                        </p:tav>
                                        <p:tav tm="100000">
                                          <p:val>
                                            <p:strVal val="ppt_y"/>
                                          </p:val>
                                        </p:tav>
                                      </p:tavLst>
                                    </p:anim>
                                    <p:anim calcmode="lin" valueType="num">
                                      <p:cBhvr>
                                        <p:cTn id="50" dur="500"/>
                                        <p:tgtEl>
                                          <p:spTgt spid="6"/>
                                        </p:tgtEl>
                                        <p:attrNameLst>
                                          <p:attrName>ppt_w</p:attrName>
                                        </p:attrNameLst>
                                      </p:cBhvr>
                                      <p:tavLst>
                                        <p:tav tm="0">
                                          <p:val>
                                            <p:strVal val="ppt_w"/>
                                          </p:val>
                                        </p:tav>
                                        <p:tav tm="100000">
                                          <p:val>
                                            <p:fltVal val="0"/>
                                          </p:val>
                                        </p:tav>
                                      </p:tavLst>
                                    </p:anim>
                                    <p:anim calcmode="lin" valueType="num">
                                      <p:cBhvr>
                                        <p:cTn id="51" dur="500"/>
                                        <p:tgtEl>
                                          <p:spTgt spid="6"/>
                                        </p:tgtEl>
                                        <p:attrNameLst>
                                          <p:attrName>ppt_h</p:attrName>
                                        </p:attrNameLst>
                                      </p:cBhvr>
                                      <p:tavLst>
                                        <p:tav tm="0">
                                          <p:val>
                                            <p:strVal val="ppt_h"/>
                                          </p:val>
                                        </p:tav>
                                        <p:tav tm="100000">
                                          <p:val>
                                            <p:strVal val="ppt_h"/>
                                          </p:val>
                                        </p:tav>
                                      </p:tavLst>
                                    </p:anim>
                                    <p:set>
                                      <p:cBhvr>
                                        <p:cTn id="52" dur="1" fill="hold">
                                          <p:stCondLst>
                                            <p:cond delay="499"/>
                                          </p:stCondLst>
                                        </p:cTn>
                                        <p:tgtEl>
                                          <p:spTgt spid="6"/>
                                        </p:tgtEl>
                                        <p:attrNameLst>
                                          <p:attrName>style.visibility</p:attrName>
                                        </p:attrNameLst>
                                      </p:cBhvr>
                                      <p:to>
                                        <p:strVal val="hidden"/>
                                      </p:to>
                                    </p:set>
                                  </p:childTnLst>
                                </p:cTn>
                              </p:par>
                              <p:par>
                                <p:cTn id="53" presetID="17" presetClass="entr" presetSubtype="2" fill="hold" nodeType="with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p:cTn id="55" dur="500" fill="hold"/>
                                        <p:tgtEl>
                                          <p:spTgt spid="7"/>
                                        </p:tgtEl>
                                        <p:attrNameLst>
                                          <p:attrName>ppt_x</p:attrName>
                                        </p:attrNameLst>
                                      </p:cBhvr>
                                      <p:tavLst>
                                        <p:tav tm="0">
                                          <p:val>
                                            <p:strVal val="#ppt_x+#ppt_w/2"/>
                                          </p:val>
                                        </p:tav>
                                        <p:tav tm="100000">
                                          <p:val>
                                            <p:strVal val="#ppt_x"/>
                                          </p:val>
                                        </p:tav>
                                      </p:tavLst>
                                    </p:anim>
                                    <p:anim calcmode="lin" valueType="num">
                                      <p:cBhvr>
                                        <p:cTn id="56" dur="500" fill="hold"/>
                                        <p:tgtEl>
                                          <p:spTgt spid="7"/>
                                        </p:tgtEl>
                                        <p:attrNameLst>
                                          <p:attrName>ppt_y</p:attrName>
                                        </p:attrNameLst>
                                      </p:cBhvr>
                                      <p:tavLst>
                                        <p:tav tm="0">
                                          <p:val>
                                            <p:strVal val="#ppt_y"/>
                                          </p:val>
                                        </p:tav>
                                        <p:tav tm="100000">
                                          <p:val>
                                            <p:strVal val="#ppt_y"/>
                                          </p:val>
                                        </p:tav>
                                      </p:tavLst>
                                    </p:anim>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59" fill="hold">
                      <p:stCondLst>
                        <p:cond delay="indefinite"/>
                      </p:stCondLst>
                      <p:childTnLst>
                        <p:par>
                          <p:cTn id="60" fill="hold">
                            <p:stCondLst>
                              <p:cond delay="0"/>
                            </p:stCondLst>
                            <p:childTnLst>
                              <p:par>
                                <p:cTn id="61" presetID="17" presetClass="exit" presetSubtype="8" fill="hold" nodeType="clickEffect">
                                  <p:stCondLst>
                                    <p:cond delay="0"/>
                                  </p:stCondLst>
                                  <p:childTnLst>
                                    <p:anim calcmode="lin" valueType="num">
                                      <p:cBhvr>
                                        <p:cTn id="62" dur="500"/>
                                        <p:tgtEl>
                                          <p:spTgt spid="7"/>
                                        </p:tgtEl>
                                        <p:attrNameLst>
                                          <p:attrName>ppt_x</p:attrName>
                                        </p:attrNameLst>
                                      </p:cBhvr>
                                      <p:tavLst>
                                        <p:tav tm="0">
                                          <p:val>
                                            <p:strVal val="ppt_x"/>
                                          </p:val>
                                        </p:tav>
                                        <p:tav tm="100000">
                                          <p:val>
                                            <p:strVal val="ppt_x-ppt_w/2"/>
                                          </p:val>
                                        </p:tav>
                                      </p:tavLst>
                                    </p:anim>
                                    <p:anim calcmode="lin" valueType="num">
                                      <p:cBhvr>
                                        <p:cTn id="63" dur="500"/>
                                        <p:tgtEl>
                                          <p:spTgt spid="7"/>
                                        </p:tgtEl>
                                        <p:attrNameLst>
                                          <p:attrName>ppt_y</p:attrName>
                                        </p:attrNameLst>
                                      </p:cBhvr>
                                      <p:tavLst>
                                        <p:tav tm="0">
                                          <p:val>
                                            <p:strVal val="ppt_y"/>
                                          </p:val>
                                        </p:tav>
                                        <p:tav tm="100000">
                                          <p:val>
                                            <p:strVal val="ppt_y"/>
                                          </p:val>
                                        </p:tav>
                                      </p:tavLst>
                                    </p:anim>
                                    <p:anim calcmode="lin" valueType="num">
                                      <p:cBhvr>
                                        <p:cTn id="64" dur="500"/>
                                        <p:tgtEl>
                                          <p:spTgt spid="7"/>
                                        </p:tgtEl>
                                        <p:attrNameLst>
                                          <p:attrName>ppt_w</p:attrName>
                                        </p:attrNameLst>
                                      </p:cBhvr>
                                      <p:tavLst>
                                        <p:tav tm="0">
                                          <p:val>
                                            <p:strVal val="ppt_w"/>
                                          </p:val>
                                        </p:tav>
                                        <p:tav tm="100000">
                                          <p:val>
                                            <p:fltVal val="0"/>
                                          </p:val>
                                        </p:tav>
                                      </p:tavLst>
                                    </p:anim>
                                    <p:anim calcmode="lin" valueType="num">
                                      <p:cBhvr>
                                        <p:cTn id="65" dur="500"/>
                                        <p:tgtEl>
                                          <p:spTgt spid="7"/>
                                        </p:tgtEl>
                                        <p:attrNameLst>
                                          <p:attrName>ppt_h</p:attrName>
                                        </p:attrNameLst>
                                      </p:cBhvr>
                                      <p:tavLst>
                                        <p:tav tm="0">
                                          <p:val>
                                            <p:strVal val="ppt_h"/>
                                          </p:val>
                                        </p:tav>
                                        <p:tav tm="100000">
                                          <p:val>
                                            <p:strVal val="ppt_h"/>
                                          </p:val>
                                        </p:tav>
                                      </p:tavLst>
                                    </p:anim>
                                    <p:set>
                                      <p:cBhvr>
                                        <p:cTn id="66" dur="1" fill="hold">
                                          <p:stCondLst>
                                            <p:cond delay="499"/>
                                          </p:stCondLst>
                                        </p:cTn>
                                        <p:tgtEl>
                                          <p:spTgt spid="7"/>
                                        </p:tgtEl>
                                        <p:attrNameLst>
                                          <p:attrName>style.visibility</p:attrName>
                                        </p:attrNameLst>
                                      </p:cBhvr>
                                      <p:to>
                                        <p:strVal val="hidden"/>
                                      </p:to>
                                    </p:set>
                                  </p:childTnLst>
                                </p:cTn>
                              </p:par>
                              <p:par>
                                <p:cTn id="67" presetID="17" presetClass="entr" presetSubtype="2" fill="hold" nodeType="withEffect">
                                  <p:stCondLst>
                                    <p:cond delay="0"/>
                                  </p:stCondLst>
                                  <p:childTnLst>
                                    <p:set>
                                      <p:cBhvr>
                                        <p:cTn id="68" dur="1" fill="hold">
                                          <p:stCondLst>
                                            <p:cond delay="0"/>
                                          </p:stCondLst>
                                        </p:cTn>
                                        <p:tgtEl>
                                          <p:spTgt spid="8"/>
                                        </p:tgtEl>
                                        <p:attrNameLst>
                                          <p:attrName>style.visibility</p:attrName>
                                        </p:attrNameLst>
                                      </p:cBhvr>
                                      <p:to>
                                        <p:strVal val="visible"/>
                                      </p:to>
                                    </p:set>
                                    <p:anim calcmode="lin" valueType="num">
                                      <p:cBhvr>
                                        <p:cTn id="69" dur="500" fill="hold"/>
                                        <p:tgtEl>
                                          <p:spTgt spid="8"/>
                                        </p:tgtEl>
                                        <p:attrNameLst>
                                          <p:attrName>ppt_x</p:attrName>
                                        </p:attrNameLst>
                                      </p:cBhvr>
                                      <p:tavLst>
                                        <p:tav tm="0">
                                          <p:val>
                                            <p:strVal val="#ppt_x+#ppt_w/2"/>
                                          </p:val>
                                        </p:tav>
                                        <p:tav tm="100000">
                                          <p:val>
                                            <p:strVal val="#ppt_x"/>
                                          </p:val>
                                        </p:tav>
                                      </p:tavLst>
                                    </p:anim>
                                    <p:anim calcmode="lin" valueType="num">
                                      <p:cBhvr>
                                        <p:cTn id="70" dur="500" fill="hold"/>
                                        <p:tgtEl>
                                          <p:spTgt spid="8"/>
                                        </p:tgtEl>
                                        <p:attrNameLst>
                                          <p:attrName>ppt_y</p:attrName>
                                        </p:attrNameLst>
                                      </p:cBhvr>
                                      <p:tavLst>
                                        <p:tav tm="0">
                                          <p:val>
                                            <p:strVal val="#ppt_y"/>
                                          </p:val>
                                        </p:tav>
                                        <p:tav tm="100000">
                                          <p:val>
                                            <p:strVal val="#ppt_y"/>
                                          </p:val>
                                        </p:tav>
                                      </p:tavLst>
                                    </p:anim>
                                    <p:anim calcmode="lin" valueType="num">
                                      <p:cBhvr>
                                        <p:cTn id="71" dur="500" fill="hold"/>
                                        <p:tgtEl>
                                          <p:spTgt spid="8"/>
                                        </p:tgtEl>
                                        <p:attrNameLst>
                                          <p:attrName>ppt_w</p:attrName>
                                        </p:attrNameLst>
                                      </p:cBhvr>
                                      <p:tavLst>
                                        <p:tav tm="0">
                                          <p:val>
                                            <p:fltVal val="0"/>
                                          </p:val>
                                        </p:tav>
                                        <p:tav tm="100000">
                                          <p:val>
                                            <p:strVal val="#ppt_w"/>
                                          </p:val>
                                        </p:tav>
                                      </p:tavLst>
                                    </p:anim>
                                    <p:anim calcmode="lin" valueType="num">
                                      <p:cBhvr>
                                        <p:cTn id="72"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17" presetClass="exit" presetSubtype="8" fill="hold" nodeType="clickEffect">
                                  <p:stCondLst>
                                    <p:cond delay="0"/>
                                  </p:stCondLst>
                                  <p:childTnLst>
                                    <p:anim calcmode="lin" valueType="num">
                                      <p:cBhvr>
                                        <p:cTn id="76" dur="500"/>
                                        <p:tgtEl>
                                          <p:spTgt spid="8"/>
                                        </p:tgtEl>
                                        <p:attrNameLst>
                                          <p:attrName>ppt_x</p:attrName>
                                        </p:attrNameLst>
                                      </p:cBhvr>
                                      <p:tavLst>
                                        <p:tav tm="0">
                                          <p:val>
                                            <p:strVal val="ppt_x"/>
                                          </p:val>
                                        </p:tav>
                                        <p:tav tm="100000">
                                          <p:val>
                                            <p:strVal val="ppt_x-ppt_w/2"/>
                                          </p:val>
                                        </p:tav>
                                      </p:tavLst>
                                    </p:anim>
                                    <p:anim calcmode="lin" valueType="num">
                                      <p:cBhvr>
                                        <p:cTn id="77" dur="500"/>
                                        <p:tgtEl>
                                          <p:spTgt spid="8"/>
                                        </p:tgtEl>
                                        <p:attrNameLst>
                                          <p:attrName>ppt_y</p:attrName>
                                        </p:attrNameLst>
                                      </p:cBhvr>
                                      <p:tavLst>
                                        <p:tav tm="0">
                                          <p:val>
                                            <p:strVal val="ppt_y"/>
                                          </p:val>
                                        </p:tav>
                                        <p:tav tm="100000">
                                          <p:val>
                                            <p:strVal val="ppt_y"/>
                                          </p:val>
                                        </p:tav>
                                      </p:tavLst>
                                    </p:anim>
                                    <p:anim calcmode="lin" valueType="num">
                                      <p:cBhvr>
                                        <p:cTn id="78" dur="500"/>
                                        <p:tgtEl>
                                          <p:spTgt spid="8"/>
                                        </p:tgtEl>
                                        <p:attrNameLst>
                                          <p:attrName>ppt_w</p:attrName>
                                        </p:attrNameLst>
                                      </p:cBhvr>
                                      <p:tavLst>
                                        <p:tav tm="0">
                                          <p:val>
                                            <p:strVal val="ppt_w"/>
                                          </p:val>
                                        </p:tav>
                                        <p:tav tm="100000">
                                          <p:val>
                                            <p:fltVal val="0"/>
                                          </p:val>
                                        </p:tav>
                                      </p:tavLst>
                                    </p:anim>
                                    <p:anim calcmode="lin" valueType="num">
                                      <p:cBhvr>
                                        <p:cTn id="79" dur="500"/>
                                        <p:tgtEl>
                                          <p:spTgt spid="8"/>
                                        </p:tgtEl>
                                        <p:attrNameLst>
                                          <p:attrName>ppt_h</p:attrName>
                                        </p:attrNameLst>
                                      </p:cBhvr>
                                      <p:tavLst>
                                        <p:tav tm="0">
                                          <p:val>
                                            <p:strVal val="ppt_h"/>
                                          </p:val>
                                        </p:tav>
                                        <p:tav tm="100000">
                                          <p:val>
                                            <p:strVal val="ppt_h"/>
                                          </p:val>
                                        </p:tav>
                                      </p:tavLst>
                                    </p:anim>
                                    <p:set>
                                      <p:cBhvr>
                                        <p:cTn id="80" dur="1" fill="hold">
                                          <p:stCondLst>
                                            <p:cond delay="499"/>
                                          </p:stCondLst>
                                        </p:cTn>
                                        <p:tgtEl>
                                          <p:spTgt spid="8"/>
                                        </p:tgtEl>
                                        <p:attrNameLst>
                                          <p:attrName>style.visibility</p:attrName>
                                        </p:attrNameLst>
                                      </p:cBhvr>
                                      <p:to>
                                        <p:strVal val="hidden"/>
                                      </p:to>
                                    </p:set>
                                  </p:childTnLst>
                                </p:cTn>
                              </p:par>
                              <p:par>
                                <p:cTn id="81" presetID="17" presetClass="entr" presetSubtype="2" fill="hold" nodeType="with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p:cTn id="83" dur="500" fill="hold"/>
                                        <p:tgtEl>
                                          <p:spTgt spid="10"/>
                                        </p:tgtEl>
                                        <p:attrNameLst>
                                          <p:attrName>ppt_x</p:attrName>
                                        </p:attrNameLst>
                                      </p:cBhvr>
                                      <p:tavLst>
                                        <p:tav tm="0">
                                          <p:val>
                                            <p:strVal val="#ppt_x+#ppt_w/2"/>
                                          </p:val>
                                        </p:tav>
                                        <p:tav tm="100000">
                                          <p:val>
                                            <p:strVal val="#ppt_x"/>
                                          </p:val>
                                        </p:tav>
                                      </p:tavLst>
                                    </p:anim>
                                    <p:anim calcmode="lin" valueType="num">
                                      <p:cBhvr>
                                        <p:cTn id="84" dur="500" fill="hold"/>
                                        <p:tgtEl>
                                          <p:spTgt spid="10"/>
                                        </p:tgtEl>
                                        <p:attrNameLst>
                                          <p:attrName>ppt_y</p:attrName>
                                        </p:attrNameLst>
                                      </p:cBhvr>
                                      <p:tavLst>
                                        <p:tav tm="0">
                                          <p:val>
                                            <p:strVal val="#ppt_y"/>
                                          </p:val>
                                        </p:tav>
                                        <p:tav tm="100000">
                                          <p:val>
                                            <p:strVal val="#ppt_y"/>
                                          </p:val>
                                        </p:tav>
                                      </p:tavLst>
                                    </p:anim>
                                    <p:anim calcmode="lin" valueType="num">
                                      <p:cBhvr>
                                        <p:cTn id="85" dur="500" fill="hold"/>
                                        <p:tgtEl>
                                          <p:spTgt spid="10"/>
                                        </p:tgtEl>
                                        <p:attrNameLst>
                                          <p:attrName>ppt_w</p:attrName>
                                        </p:attrNameLst>
                                      </p:cBhvr>
                                      <p:tavLst>
                                        <p:tav tm="0">
                                          <p:val>
                                            <p:fltVal val="0"/>
                                          </p:val>
                                        </p:tav>
                                        <p:tav tm="100000">
                                          <p:val>
                                            <p:strVal val="#ppt_w"/>
                                          </p:val>
                                        </p:tav>
                                      </p:tavLst>
                                    </p:anim>
                                    <p:anim calcmode="lin" valueType="num">
                                      <p:cBhvr>
                                        <p:cTn id="86"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ВИЧ  (Вирус иммунодефицита человека)</a:t>
            </a:r>
            <a:endParaRPr lang="ru-RU" dirty="0"/>
          </a:p>
        </p:txBody>
      </p:sp>
      <p:pic>
        <p:nvPicPr>
          <p:cNvPr id="1028" name="Picture 4" descr="http://i2.alfi.lt/5/74/33.gif"/>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691341" y="1201316"/>
            <a:ext cx="3981450" cy="394335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Блок-схема: альтернативный процесс 4"/>
          <p:cNvSpPr/>
          <p:nvPr/>
        </p:nvSpPr>
        <p:spPr>
          <a:xfrm>
            <a:off x="7039069" y="2145804"/>
            <a:ext cx="1260140" cy="360040"/>
          </a:xfrm>
          <a:prstGeom prst="flowChartAlternateProcess">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ru-RU" dirty="0" err="1" smtClean="0"/>
              <a:t>Капсид</a:t>
            </a:r>
            <a:r>
              <a:rPr lang="ru-RU" dirty="0" smtClean="0"/>
              <a:t> </a:t>
            </a:r>
            <a:endParaRPr lang="ru-RU" dirty="0"/>
          </a:p>
        </p:txBody>
      </p:sp>
      <p:cxnSp>
        <p:nvCxnSpPr>
          <p:cNvPr id="6" name="Прямая соединительная линия 5"/>
          <p:cNvCxnSpPr>
            <a:stCxn id="5" idx="1"/>
          </p:cNvCxnSpPr>
          <p:nvPr/>
        </p:nvCxnSpPr>
        <p:spPr>
          <a:xfrm flipH="1">
            <a:off x="5292080" y="2325824"/>
            <a:ext cx="1746989" cy="180020"/>
          </a:xfrm>
          <a:prstGeom prst="line">
            <a:avLst/>
          </a:prstGeom>
          <a:ln>
            <a:headEnd type="oval"/>
            <a:tailEnd type="arrow"/>
          </a:ln>
          <a:effectLst/>
        </p:spPr>
        <p:style>
          <a:lnRef idx="2">
            <a:schemeClr val="accent2"/>
          </a:lnRef>
          <a:fillRef idx="0">
            <a:schemeClr val="accent2"/>
          </a:fillRef>
          <a:effectRef idx="1">
            <a:schemeClr val="accent2"/>
          </a:effectRef>
          <a:fontRef idx="minor">
            <a:schemeClr val="tx1"/>
          </a:fontRef>
        </p:style>
      </p:cxnSp>
      <p:sp>
        <p:nvSpPr>
          <p:cNvPr id="7" name="Блок-схема: альтернативный процесс 6"/>
          <p:cNvSpPr/>
          <p:nvPr/>
        </p:nvSpPr>
        <p:spPr>
          <a:xfrm>
            <a:off x="7039069" y="4585692"/>
            <a:ext cx="1260140" cy="360040"/>
          </a:xfrm>
          <a:prstGeom prst="flowChartAlternateProcess">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ru-RU" dirty="0" smtClean="0"/>
              <a:t>РНК </a:t>
            </a:r>
            <a:endParaRPr lang="ru-RU" dirty="0"/>
          </a:p>
        </p:txBody>
      </p:sp>
      <p:cxnSp>
        <p:nvCxnSpPr>
          <p:cNvPr id="8" name="Прямая соединительная линия 7"/>
          <p:cNvCxnSpPr>
            <a:stCxn id="7" idx="1"/>
          </p:cNvCxnSpPr>
          <p:nvPr/>
        </p:nvCxnSpPr>
        <p:spPr>
          <a:xfrm flipH="1" flipV="1">
            <a:off x="4788024" y="3793604"/>
            <a:ext cx="2251045" cy="972108"/>
          </a:xfrm>
          <a:prstGeom prst="line">
            <a:avLst/>
          </a:prstGeom>
          <a:ln>
            <a:headEnd type="oval"/>
            <a:tailEnd type="arrow"/>
          </a:ln>
          <a:effectLst/>
        </p:spPr>
        <p:style>
          <a:lnRef idx="2">
            <a:schemeClr val="accent2"/>
          </a:lnRef>
          <a:fillRef idx="0">
            <a:schemeClr val="accent2"/>
          </a:fillRef>
          <a:effectRef idx="1">
            <a:schemeClr val="accent2"/>
          </a:effectRef>
          <a:fontRef idx="minor">
            <a:schemeClr val="tx1"/>
          </a:fontRef>
        </p:style>
      </p:cxnSp>
      <p:sp>
        <p:nvSpPr>
          <p:cNvPr id="9" name="Блок-схема: альтернативный процесс 8"/>
          <p:cNvSpPr/>
          <p:nvPr/>
        </p:nvSpPr>
        <p:spPr>
          <a:xfrm>
            <a:off x="7039070" y="3172990"/>
            <a:ext cx="1853410" cy="692622"/>
          </a:xfrm>
          <a:prstGeom prst="flowChartAlternateProcess">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ru-RU" dirty="0" smtClean="0"/>
              <a:t>Обратная транскриптаза </a:t>
            </a:r>
            <a:endParaRPr lang="ru-RU" dirty="0"/>
          </a:p>
        </p:txBody>
      </p:sp>
      <p:cxnSp>
        <p:nvCxnSpPr>
          <p:cNvPr id="10" name="Прямая соединительная линия 9"/>
          <p:cNvCxnSpPr>
            <a:stCxn id="9" idx="1"/>
          </p:cNvCxnSpPr>
          <p:nvPr/>
        </p:nvCxnSpPr>
        <p:spPr>
          <a:xfrm flipH="1" flipV="1">
            <a:off x="4682068" y="3172991"/>
            <a:ext cx="2357002" cy="346310"/>
          </a:xfrm>
          <a:prstGeom prst="line">
            <a:avLst/>
          </a:prstGeom>
          <a:ln>
            <a:headEnd type="oval"/>
            <a:tailEnd type="arrow"/>
          </a:ln>
          <a:effectLst/>
        </p:spPr>
        <p:style>
          <a:lnRef idx="2">
            <a:schemeClr val="accent2"/>
          </a:lnRef>
          <a:fillRef idx="0">
            <a:schemeClr val="accent2"/>
          </a:fillRef>
          <a:effectRef idx="1">
            <a:schemeClr val="accent2"/>
          </a:effectRef>
          <a:fontRef idx="minor">
            <a:schemeClr val="tx1"/>
          </a:fontRef>
        </p:style>
      </p:cxnSp>
      <p:sp>
        <p:nvSpPr>
          <p:cNvPr id="19" name="Блок-схема: альтернативный процесс 18"/>
          <p:cNvSpPr/>
          <p:nvPr/>
        </p:nvSpPr>
        <p:spPr>
          <a:xfrm>
            <a:off x="971600" y="3801989"/>
            <a:ext cx="1260140" cy="783703"/>
          </a:xfrm>
          <a:prstGeom prst="flowChartAlternateProcess">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ru-RU" dirty="0" smtClean="0"/>
              <a:t>Белки мембраны </a:t>
            </a:r>
            <a:endParaRPr lang="ru-RU" dirty="0"/>
          </a:p>
        </p:txBody>
      </p:sp>
      <p:cxnSp>
        <p:nvCxnSpPr>
          <p:cNvPr id="20" name="Прямая соединительная линия 19"/>
          <p:cNvCxnSpPr>
            <a:stCxn id="19" idx="3"/>
          </p:cNvCxnSpPr>
          <p:nvPr/>
        </p:nvCxnSpPr>
        <p:spPr>
          <a:xfrm flipV="1">
            <a:off x="2231740" y="3982009"/>
            <a:ext cx="756084" cy="211832"/>
          </a:xfrm>
          <a:prstGeom prst="line">
            <a:avLst/>
          </a:prstGeom>
          <a:ln>
            <a:headEnd type="oval"/>
            <a:tailEnd type="arrow"/>
          </a:ln>
          <a:effectLst/>
        </p:spPr>
        <p:style>
          <a:lnRef idx="2">
            <a:schemeClr val="accent2"/>
          </a:lnRef>
          <a:fillRef idx="0">
            <a:schemeClr val="accent2"/>
          </a:fillRef>
          <a:effectRef idx="1">
            <a:schemeClr val="accent2"/>
          </a:effectRef>
          <a:fontRef idx="minor">
            <a:schemeClr val="tx1"/>
          </a:fontRef>
        </p:style>
      </p:cxnSp>
      <p:sp>
        <p:nvSpPr>
          <p:cNvPr id="25" name="Блок-схема: альтернативный процесс 24"/>
          <p:cNvSpPr/>
          <p:nvPr/>
        </p:nvSpPr>
        <p:spPr>
          <a:xfrm>
            <a:off x="971600" y="2055794"/>
            <a:ext cx="1260140" cy="360040"/>
          </a:xfrm>
          <a:prstGeom prst="flowChartAlternateProcess">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ru-RU" dirty="0" smtClean="0"/>
              <a:t>Мембрана  </a:t>
            </a:r>
            <a:endParaRPr lang="ru-RU" dirty="0"/>
          </a:p>
        </p:txBody>
      </p:sp>
      <p:cxnSp>
        <p:nvCxnSpPr>
          <p:cNvPr id="26" name="Прямая соединительная линия 25"/>
          <p:cNvCxnSpPr>
            <a:stCxn id="25" idx="3"/>
          </p:cNvCxnSpPr>
          <p:nvPr/>
        </p:nvCxnSpPr>
        <p:spPr>
          <a:xfrm>
            <a:off x="2231740" y="2235814"/>
            <a:ext cx="972108" cy="405662"/>
          </a:xfrm>
          <a:prstGeom prst="line">
            <a:avLst/>
          </a:prstGeom>
          <a:ln>
            <a:headEnd type="oval"/>
            <a:tailEnd type="arrow"/>
          </a:ln>
          <a:effectLst/>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xmlns="" val="358969970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Жизненный цикл ВИЧ</a:t>
            </a:r>
            <a:endParaRPr lang="ru-RU" dirty="0"/>
          </a:p>
        </p:txBody>
      </p:sp>
      <p:pic>
        <p:nvPicPr>
          <p:cNvPr id="5" name="Picture 2" descr="http://school-collection.lyceum62.ru/ecor/storage/b0166317-b0b1-4a7e-89f3-469432cb358b/%5bBI9ZD_4-01%5d_%5bIL_02%5d-k.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27584" y="840465"/>
            <a:ext cx="3828424" cy="4752528"/>
          </a:xfrm>
          <a:prstGeom prst="rect">
            <a:avLst/>
          </a:prstGeom>
          <a:noFill/>
          <a:extLst>
            <a:ext uri="{909E8E84-426E-40DD-AFC4-6F175D3DCCD1}">
              <a14:hiddenFill xmlns:a14="http://schemas.microsoft.com/office/drawing/2010/main" xmlns="">
                <a:solidFill>
                  <a:srgbClr val="FFFFFF"/>
                </a:solidFill>
              </a14:hiddenFill>
            </a:ext>
          </a:extLst>
        </p:spPr>
      </p:pic>
      <p:sp>
        <p:nvSpPr>
          <p:cNvPr id="6" name="Скругленный прямоугольник 5"/>
          <p:cNvSpPr/>
          <p:nvPr/>
        </p:nvSpPr>
        <p:spPr>
          <a:xfrm>
            <a:off x="4745371" y="793270"/>
            <a:ext cx="4308480" cy="1056118"/>
          </a:xfrm>
          <a:prstGeom prst="roundRect">
            <a:avLst/>
          </a:prstGeom>
          <a:ln>
            <a:solidFill>
              <a:schemeClr val="tx2">
                <a:lumMod val="75000"/>
              </a:schemeClr>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ru-RU" sz="1600" dirty="0"/>
              <a:t>Вирус связывается со специфическими рецепторными молекулами на поверхности </a:t>
            </a:r>
            <a:r>
              <a:rPr lang="ru-RU" sz="1600" dirty="0" smtClean="0"/>
              <a:t> Т-лимфоцитов</a:t>
            </a:r>
            <a:r>
              <a:rPr lang="ru-RU" sz="1600" dirty="0"/>
              <a:t>, и внутрь клетки проникает сердцевина </a:t>
            </a:r>
            <a:r>
              <a:rPr lang="ru-RU" sz="1600" dirty="0" smtClean="0"/>
              <a:t>вируса</a:t>
            </a:r>
            <a:endParaRPr lang="ru-RU" sz="1600" dirty="0"/>
          </a:p>
        </p:txBody>
      </p:sp>
      <p:sp>
        <p:nvSpPr>
          <p:cNvPr id="7" name="Скругленный прямоугольник 6"/>
          <p:cNvSpPr/>
          <p:nvPr/>
        </p:nvSpPr>
        <p:spPr>
          <a:xfrm>
            <a:off x="4745371" y="1966144"/>
            <a:ext cx="4308480" cy="1056118"/>
          </a:xfrm>
          <a:prstGeom prst="roundRect">
            <a:avLst/>
          </a:prstGeom>
          <a:ln>
            <a:solidFill>
              <a:schemeClr val="accent2">
                <a:lumMod val="75000"/>
              </a:schemeClr>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ru-RU" sz="1600" dirty="0"/>
              <a:t>Освобожденная в цитоплазме от белковой оболочки вирусная РНК с помощью фермента ревертазы синтезирует одну из цепей </a:t>
            </a:r>
            <a:r>
              <a:rPr lang="ru-RU" sz="1600" dirty="0" smtClean="0"/>
              <a:t>ДНК-копии</a:t>
            </a:r>
            <a:endParaRPr lang="ru-RU" sz="1600" dirty="0"/>
          </a:p>
        </p:txBody>
      </p:sp>
      <p:sp>
        <p:nvSpPr>
          <p:cNvPr id="8" name="Скругленный прямоугольник 7"/>
          <p:cNvSpPr/>
          <p:nvPr/>
        </p:nvSpPr>
        <p:spPr>
          <a:xfrm>
            <a:off x="4745371" y="3139018"/>
            <a:ext cx="4308480" cy="840602"/>
          </a:xfrm>
          <a:prstGeom prst="roundRect">
            <a:avLst/>
          </a:prstGeom>
          <a:ln>
            <a:solidFill>
              <a:schemeClr val="bg1">
                <a:lumMod val="50000"/>
              </a:schemeClr>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ru-RU" sz="1600" dirty="0"/>
              <a:t>ДНК-копия перемещается в ядро клетки и образует кольцевую </a:t>
            </a:r>
            <a:r>
              <a:rPr lang="ru-RU" sz="1600" dirty="0" smtClean="0"/>
              <a:t>структуру</a:t>
            </a:r>
            <a:endParaRPr lang="ru-RU" sz="1600" dirty="0"/>
          </a:p>
        </p:txBody>
      </p:sp>
      <p:sp>
        <p:nvSpPr>
          <p:cNvPr id="9" name="Скругленный прямоугольник 8"/>
          <p:cNvSpPr/>
          <p:nvPr/>
        </p:nvSpPr>
        <p:spPr>
          <a:xfrm>
            <a:off x="4745371" y="4096376"/>
            <a:ext cx="4308480" cy="903473"/>
          </a:xfrm>
          <a:prstGeom prst="roundRect">
            <a:avLst/>
          </a:prstGeom>
          <a:ln>
            <a:solidFill>
              <a:schemeClr val="tx2">
                <a:lumMod val="75000"/>
              </a:schemeClr>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ru-RU" sz="1600" dirty="0"/>
              <a:t>РНК покидает ядро клетки и в цитоплазме на рибосомах происходит синтез вирусных </a:t>
            </a:r>
            <a:r>
              <a:rPr lang="ru-RU" sz="1600" dirty="0" smtClean="0"/>
              <a:t>белков</a:t>
            </a:r>
            <a:endParaRPr lang="ru-RU" sz="1600" dirty="0"/>
          </a:p>
        </p:txBody>
      </p:sp>
      <p:sp>
        <p:nvSpPr>
          <p:cNvPr id="10" name="Скругленный прямоугольник 9"/>
          <p:cNvSpPr/>
          <p:nvPr/>
        </p:nvSpPr>
        <p:spPr>
          <a:xfrm>
            <a:off x="4745371" y="5116605"/>
            <a:ext cx="4308480" cy="528059"/>
          </a:xfrm>
          <a:prstGeom prst="roundRect">
            <a:avLst/>
          </a:prstGeom>
          <a:ln>
            <a:solidFill>
              <a:schemeClr val="accent2">
                <a:lumMod val="75000"/>
              </a:schemeClr>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ru-RU" sz="1600" dirty="0"/>
              <a:t>Выход вирусных частиц из </a:t>
            </a:r>
            <a:r>
              <a:rPr lang="ru-RU" sz="1600" dirty="0" smtClean="0"/>
              <a:t>клетки</a:t>
            </a:r>
            <a:endParaRPr lang="ru-RU" sz="1600" dirty="0"/>
          </a:p>
        </p:txBody>
      </p:sp>
    </p:spTree>
    <p:extLst>
      <p:ext uri="{BB962C8B-B14F-4D97-AF65-F5344CB8AC3E}">
        <p14:creationId xmlns:p14="http://schemas.microsoft.com/office/powerpoint/2010/main" xmlns="" val="125637308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СПИД</a:t>
            </a:r>
            <a:endParaRPr lang="ru-RU" dirty="0"/>
          </a:p>
        </p:txBody>
      </p:sp>
      <p:pic>
        <p:nvPicPr>
          <p:cNvPr id="3074" name="Picture 2" descr="http://2.bp.blogspot.com/-HqNlzFfkYhc/UUeI7-OQsNI/AAAAAAAAcCA/jZi4_bYg8AM/s1600/%D0%A1%D0%9F%D0%98%D0%94+%E2%80%94+%D0%B2%D0%B5%D0%BB%D0%B8%D1%87%D0%B0%D0%B9%D1%88%D0%B0%D1%8F+%D0%B0%D1%84%D0%B5%D1%80%D0%B0+XX+%D0%B2%D0%B5%D0%BA%D0%B0+(4).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987802" y="985291"/>
            <a:ext cx="4088254" cy="4490531"/>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Прямоугольник 9"/>
          <p:cNvSpPr/>
          <p:nvPr/>
        </p:nvSpPr>
        <p:spPr>
          <a:xfrm>
            <a:off x="4986197" y="2538058"/>
            <a:ext cx="4050299" cy="1384995"/>
          </a:xfrm>
          <a:prstGeom prst="rect">
            <a:avLst/>
          </a:prstGeom>
        </p:spPr>
        <p:txBody>
          <a:bodyPr wrap="square">
            <a:spAutoFit/>
          </a:bodyPr>
          <a:lstStyle/>
          <a:p>
            <a:pPr algn="ctr"/>
            <a:r>
              <a:rPr lang="ru-RU" sz="2800" b="1" dirty="0" smtClean="0"/>
              <a:t>1 декабря </a:t>
            </a:r>
          </a:p>
          <a:p>
            <a:pPr algn="ctr"/>
            <a:r>
              <a:rPr lang="ru-RU" sz="2800" dirty="0" smtClean="0"/>
              <a:t>Всемирный </a:t>
            </a:r>
            <a:r>
              <a:rPr lang="ru-RU" sz="2800" dirty="0"/>
              <a:t>д</a:t>
            </a:r>
            <a:r>
              <a:rPr lang="ru-RU" sz="2800" dirty="0" smtClean="0"/>
              <a:t>ень борьбы со СПИДом</a:t>
            </a:r>
            <a:r>
              <a:rPr lang="ru-RU" sz="2800" dirty="0"/>
              <a:t> </a:t>
            </a:r>
          </a:p>
        </p:txBody>
      </p:sp>
    </p:spTree>
    <p:extLst>
      <p:ext uri="{BB962C8B-B14F-4D97-AF65-F5344CB8AC3E}">
        <p14:creationId xmlns:p14="http://schemas.microsoft.com/office/powerpoint/2010/main" xmlns="" val="374790779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Пути передачи ВИЧ</a:t>
            </a:r>
            <a:endParaRPr lang="ru-RU" dirty="0"/>
          </a:p>
        </p:txBody>
      </p:sp>
      <p:sp>
        <p:nvSpPr>
          <p:cNvPr id="4" name="Скругленный прямоугольник 3"/>
          <p:cNvSpPr/>
          <p:nvPr/>
        </p:nvSpPr>
        <p:spPr>
          <a:xfrm>
            <a:off x="899592" y="793270"/>
            <a:ext cx="8064896" cy="1128126"/>
          </a:xfrm>
          <a:prstGeom prst="roundRect">
            <a:avLst/>
          </a:prstGeom>
          <a:ln>
            <a:solidFill>
              <a:schemeClr val="tx2">
                <a:lumMod val="75000"/>
              </a:schemeClr>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ru-RU" sz="2000" dirty="0" smtClean="0">
                <a:latin typeface="+mj-lt"/>
              </a:rPr>
              <a:t>Донорские органы, ткани, плазма крови, костный мозг, сухожилия</a:t>
            </a:r>
            <a:endParaRPr lang="ru-RU" sz="2000" dirty="0">
              <a:latin typeface="+mj-lt"/>
            </a:endParaRPr>
          </a:p>
        </p:txBody>
      </p:sp>
      <p:sp>
        <p:nvSpPr>
          <p:cNvPr id="5" name="Скругленный прямоугольник 4"/>
          <p:cNvSpPr/>
          <p:nvPr/>
        </p:nvSpPr>
        <p:spPr>
          <a:xfrm>
            <a:off x="899592" y="2017406"/>
            <a:ext cx="8064896" cy="1128126"/>
          </a:xfrm>
          <a:prstGeom prst="roundRect">
            <a:avLst/>
          </a:prstGeom>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ru-RU" sz="2000" dirty="0" smtClean="0">
                <a:latin typeface="+mj-lt"/>
              </a:rPr>
              <a:t>Загрязненные медицинские инструменты: иглы, шприцы, хирургические и стоматологические инструменты</a:t>
            </a:r>
            <a:endParaRPr lang="ru-RU" sz="2000" dirty="0">
              <a:latin typeface="+mj-lt"/>
            </a:endParaRPr>
          </a:p>
        </p:txBody>
      </p:sp>
      <p:sp>
        <p:nvSpPr>
          <p:cNvPr id="6" name="Скругленный прямоугольник 5"/>
          <p:cNvSpPr/>
          <p:nvPr/>
        </p:nvSpPr>
        <p:spPr>
          <a:xfrm>
            <a:off x="899592" y="3241542"/>
            <a:ext cx="8064896" cy="1128126"/>
          </a:xfrm>
          <a:prstGeom prst="roundRect">
            <a:avLst/>
          </a:prstGeom>
          <a:ln>
            <a:solidFill>
              <a:schemeClr val="bg1">
                <a:lumMod val="50000"/>
              </a:schemeClr>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ru-RU" sz="2000" dirty="0" smtClean="0">
                <a:latin typeface="+mj-lt"/>
              </a:rPr>
              <a:t>Половые контакты между партнерами, один из которых – носитель ВИЧ</a:t>
            </a:r>
            <a:endParaRPr lang="ru-RU" sz="2000" dirty="0">
              <a:latin typeface="+mj-lt"/>
            </a:endParaRPr>
          </a:p>
        </p:txBody>
      </p:sp>
      <p:sp>
        <p:nvSpPr>
          <p:cNvPr id="7" name="Скругленный прямоугольник 6"/>
          <p:cNvSpPr/>
          <p:nvPr/>
        </p:nvSpPr>
        <p:spPr>
          <a:xfrm>
            <a:off x="899592" y="4465678"/>
            <a:ext cx="8064896" cy="1128126"/>
          </a:xfrm>
          <a:prstGeom prst="roundRect">
            <a:avLst/>
          </a:prstGeom>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ru-RU" sz="2000" dirty="0" smtClean="0">
                <a:latin typeface="+mj-lt"/>
              </a:rPr>
              <a:t>«Вертикальный» путь «мать – ребенок» (внутриутробно, при родах, при вскармливании грудным молоком)</a:t>
            </a:r>
            <a:endParaRPr lang="ru-RU" sz="2000" dirty="0">
              <a:latin typeface="+mj-lt"/>
            </a:endParaRPr>
          </a:p>
        </p:txBody>
      </p:sp>
    </p:spTree>
    <p:extLst>
      <p:ext uri="{BB962C8B-B14F-4D97-AF65-F5344CB8AC3E}">
        <p14:creationId xmlns:p14="http://schemas.microsoft.com/office/powerpoint/2010/main" xmlns="" val="122611194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Ресурсы </a:t>
            </a:r>
            <a:endParaRPr lang="ru-RU" dirty="0"/>
          </a:p>
        </p:txBody>
      </p:sp>
      <p:sp>
        <p:nvSpPr>
          <p:cNvPr id="4" name="Объект 3"/>
          <p:cNvSpPr>
            <a:spLocks noGrp="1"/>
          </p:cNvSpPr>
          <p:nvPr>
            <p:ph idx="1"/>
          </p:nvPr>
        </p:nvSpPr>
        <p:spPr/>
        <p:txBody>
          <a:bodyPr>
            <a:noAutofit/>
          </a:bodyPr>
          <a:lstStyle/>
          <a:p>
            <a:r>
              <a:rPr lang="ru-RU" sz="1200" b="1" dirty="0" smtClean="0"/>
              <a:t>Интернет:</a:t>
            </a:r>
            <a:endParaRPr lang="ru-RU" sz="1200" b="1" dirty="0">
              <a:hlinkClick r:id="rId2"/>
            </a:endParaRPr>
          </a:p>
          <a:p>
            <a:r>
              <a:rPr lang="en-US" sz="1200" dirty="0" smtClean="0">
                <a:hlinkClick r:id="rId2"/>
              </a:rPr>
              <a:t>http</a:t>
            </a:r>
            <a:r>
              <a:rPr lang="en-US" sz="1200" dirty="0">
                <a:hlinkClick r:id="rId2"/>
              </a:rPr>
              <a:t>://www.genome.duke.edu/centers/systems-biology/images/header_sysbio.jpg</a:t>
            </a:r>
            <a:r>
              <a:rPr lang="ru-RU" sz="1200" dirty="0"/>
              <a:t> - титульный слайд</a:t>
            </a:r>
          </a:p>
          <a:p>
            <a:r>
              <a:rPr lang="en-US" sz="1200" dirty="0" smtClean="0">
                <a:hlinkClick r:id="rId3"/>
              </a:rPr>
              <a:t>http</a:t>
            </a:r>
            <a:r>
              <a:rPr lang="en-US" sz="1200" dirty="0">
                <a:hlinkClick r:id="rId3"/>
              </a:rPr>
              <a:t>://</a:t>
            </a:r>
            <a:r>
              <a:rPr lang="en-US" sz="1200" dirty="0" smtClean="0">
                <a:hlinkClick r:id="rId3"/>
              </a:rPr>
              <a:t>www.contrasterra.ru/storage/newsimage/1e660c92f81de9958fb4971b39184144.png</a:t>
            </a:r>
            <a:r>
              <a:rPr lang="ru-RU" sz="1200" dirty="0" smtClean="0"/>
              <a:t> - вирус</a:t>
            </a:r>
          </a:p>
          <a:p>
            <a:r>
              <a:rPr lang="en-US" sz="1200" dirty="0">
                <a:hlinkClick r:id="rId4"/>
              </a:rPr>
              <a:t>http://</a:t>
            </a:r>
            <a:r>
              <a:rPr lang="en-US" sz="1200" dirty="0" smtClean="0">
                <a:hlinkClick r:id="rId4"/>
              </a:rPr>
              <a:t>rudocs.exdat.com/pars_docs/tw_refs/125/124900/124900_html_m50a08e0d.png</a:t>
            </a:r>
            <a:r>
              <a:rPr lang="ru-RU" sz="1200" dirty="0" smtClean="0"/>
              <a:t> - </a:t>
            </a:r>
            <a:r>
              <a:rPr lang="ru-RU" sz="1200" dirty="0"/>
              <a:t>Дмитрий Иосифович Ивановский </a:t>
            </a:r>
            <a:endParaRPr lang="ru-RU" sz="1200" dirty="0" smtClean="0"/>
          </a:p>
          <a:p>
            <a:r>
              <a:rPr lang="en-US" sz="1200" dirty="0">
                <a:hlinkClick r:id="rId5"/>
              </a:rPr>
              <a:t>http://</a:t>
            </a:r>
            <a:r>
              <a:rPr lang="en-US" sz="1200" dirty="0" smtClean="0">
                <a:hlinkClick r:id="rId5"/>
              </a:rPr>
              <a:t>cronodon.com/images/TMV_2.jpg</a:t>
            </a:r>
            <a:r>
              <a:rPr lang="ru-RU" sz="1200" dirty="0" smtClean="0"/>
              <a:t> - ВТБ</a:t>
            </a:r>
          </a:p>
          <a:p>
            <a:r>
              <a:rPr lang="en-US" sz="1200" dirty="0" smtClean="0">
                <a:hlinkClick r:id="rId6"/>
              </a:rPr>
              <a:t>http</a:t>
            </a:r>
            <a:r>
              <a:rPr lang="en-US" sz="1200" dirty="0">
                <a:hlinkClick r:id="rId6"/>
              </a:rPr>
              <a:t>://</a:t>
            </a:r>
            <a:r>
              <a:rPr lang="en-US" sz="1200" dirty="0" smtClean="0">
                <a:hlinkClick r:id="rId6"/>
              </a:rPr>
              <a:t>cronodon.com/BioTech/TMV_1-436x415.jpg</a:t>
            </a:r>
            <a:r>
              <a:rPr lang="ru-RU" sz="1200" dirty="0"/>
              <a:t> </a:t>
            </a:r>
            <a:r>
              <a:rPr lang="ru-RU" sz="1200" dirty="0" smtClean="0"/>
              <a:t>- ВТБ2</a:t>
            </a:r>
          </a:p>
          <a:p>
            <a:r>
              <a:rPr lang="en-US" sz="1200" dirty="0">
                <a:hlinkClick r:id="rId7"/>
              </a:rPr>
              <a:t>http://</a:t>
            </a:r>
            <a:r>
              <a:rPr lang="en-US" sz="1200" dirty="0" smtClean="0">
                <a:hlinkClick r:id="rId7"/>
              </a:rPr>
              <a:t>raulcalasanz.files.wordpress.com/2010/09/capsides.png?w=497&amp;h=398</a:t>
            </a:r>
            <a:r>
              <a:rPr lang="ru-RU" sz="1200" dirty="0" smtClean="0"/>
              <a:t> – форма вирусов</a:t>
            </a:r>
          </a:p>
          <a:p>
            <a:r>
              <a:rPr lang="en-US" sz="1200" dirty="0">
                <a:hlinkClick r:id="rId8"/>
              </a:rPr>
              <a:t>http://</a:t>
            </a:r>
            <a:r>
              <a:rPr lang="en-US" sz="1200" dirty="0" smtClean="0">
                <a:hlinkClick r:id="rId8"/>
              </a:rPr>
              <a:t>raulcalasanz.files.wordpress.com/2010/09/ciclo-vida-virus.jpg</a:t>
            </a:r>
            <a:r>
              <a:rPr lang="ru-RU" sz="1200" dirty="0" smtClean="0"/>
              <a:t> - цикл жизни вируса</a:t>
            </a:r>
          </a:p>
          <a:p>
            <a:r>
              <a:rPr lang="en-US" sz="1200" dirty="0">
                <a:hlinkClick r:id="rId9"/>
              </a:rPr>
              <a:t>http://</a:t>
            </a:r>
            <a:r>
              <a:rPr lang="en-US" sz="1200" dirty="0" smtClean="0">
                <a:hlinkClick r:id="rId9"/>
              </a:rPr>
              <a:t>cronodon.com/sitebuilder/images/T4_v2-565x451.jpg</a:t>
            </a:r>
            <a:r>
              <a:rPr lang="ru-RU" sz="1200" dirty="0" smtClean="0"/>
              <a:t> - бактериофаг</a:t>
            </a:r>
          </a:p>
          <a:p>
            <a:r>
              <a:rPr lang="en-US" sz="1200" dirty="0" smtClean="0">
                <a:hlinkClick r:id="rId10"/>
              </a:rPr>
              <a:t>http://spid.gpdemo.ru/upload/image/virus.gif</a:t>
            </a:r>
            <a:r>
              <a:rPr lang="ru-RU" sz="1200" dirty="0" smtClean="0"/>
              <a:t> - ВИЧ</a:t>
            </a:r>
          </a:p>
          <a:p>
            <a:r>
              <a:rPr lang="en-US" sz="1200" dirty="0">
                <a:hlinkClick r:id="rId11"/>
              </a:rPr>
              <a:t>http://files.school-collection.edu.ru/dlrstore/b0166317-b0b1-4a7e-89f3-469432cb358b/[BI9ZD_4-01]_[IL_02]-</a:t>
            </a:r>
            <a:r>
              <a:rPr lang="en-US" sz="1200" dirty="0" smtClean="0">
                <a:hlinkClick r:id="rId11"/>
              </a:rPr>
              <a:t>k.jpg</a:t>
            </a:r>
            <a:r>
              <a:rPr lang="ru-RU" sz="1200" dirty="0" smtClean="0"/>
              <a:t> – цикл жизни ВИЧ</a:t>
            </a:r>
          </a:p>
          <a:p>
            <a:r>
              <a:rPr lang="en-US" sz="1200" dirty="0">
                <a:hlinkClick r:id="rId12"/>
              </a:rPr>
              <a:t>http://</a:t>
            </a:r>
            <a:r>
              <a:rPr lang="en-US" sz="1200" dirty="0" smtClean="0">
                <a:hlinkClick r:id="rId12"/>
              </a:rPr>
              <a:t>cs306714.vk.me/v306714048/247a/AWyX3rcz2Q4.jpg</a:t>
            </a:r>
            <a:r>
              <a:rPr lang="ru-RU" sz="1200" dirty="0" smtClean="0"/>
              <a:t> - дерево СПИД</a:t>
            </a:r>
          </a:p>
          <a:p>
            <a:r>
              <a:rPr lang="ru-RU" sz="1200" b="1" dirty="0" smtClean="0"/>
              <a:t>Литература:</a:t>
            </a:r>
          </a:p>
          <a:p>
            <a:r>
              <a:rPr lang="ru-RU" sz="1200" dirty="0" smtClean="0"/>
              <a:t>Теремов А.В. Биология. Биологические системы и процессы. 10 класс: учебник для общеобразовательных учреждений (профильный уровень) – М.: Мнемозина, 2012</a:t>
            </a:r>
          </a:p>
          <a:p>
            <a:r>
              <a:rPr lang="ru-RU" sz="1200" dirty="0" smtClean="0"/>
              <a:t>С.Г. Мамонтов. Биология. Общие закономерности. 9 класс: учебник для общеобразовательных учреждений. – М.: Дрофа, 2008</a:t>
            </a:r>
          </a:p>
          <a:p>
            <a:endParaRPr lang="ru-RU" sz="1200" dirty="0" smtClean="0"/>
          </a:p>
          <a:p>
            <a:endParaRPr lang="ru-RU" sz="1200" dirty="0"/>
          </a:p>
        </p:txBody>
      </p:sp>
    </p:spTree>
    <p:extLst>
      <p:ext uri="{BB962C8B-B14F-4D97-AF65-F5344CB8AC3E}">
        <p14:creationId xmlns:p14="http://schemas.microsoft.com/office/powerpoint/2010/main" xmlns="" val="259135110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«Плохие новости в упаковке из белка»</a:t>
            </a:r>
          </a:p>
        </p:txBody>
      </p:sp>
      <p:pic>
        <p:nvPicPr>
          <p:cNvPr id="4" name="Объект 3"/>
          <p:cNvPicPr>
            <a:picLocks noGrp="1" noChangeAspect="1"/>
          </p:cNvPicPr>
          <p:nvPr>
            <p:ph idx="4294967295"/>
          </p:nvPr>
        </p:nvPicPr>
        <p:blipFill>
          <a:blip r:embed="rId3">
            <a:extLst>
              <a:ext uri="{BEBA8EAE-BF5A-486C-A8C5-ECC9F3942E4B}">
                <a14:imgProps xmlns:a14="http://schemas.microsoft.com/office/drawing/2010/main" xmlns="">
                  <a14:imgLayer r:embed="rId4">
                    <a14:imgEffect>
                      <a14:backgroundRemoval t="0" b="100000" l="0" r="100000"/>
                    </a14:imgEffect>
                  </a14:imgLayer>
                </a14:imgProps>
              </a:ext>
              <a:ext uri="{28A0092B-C50C-407E-A947-70E740481C1C}">
                <a14:useLocalDpi xmlns:a14="http://schemas.microsoft.com/office/drawing/2010/main" xmlns="" val="0"/>
              </a:ext>
            </a:extLst>
          </a:blip>
          <a:stretch>
            <a:fillRect/>
          </a:stretch>
        </p:blipFill>
        <p:spPr>
          <a:xfrm>
            <a:off x="2687432" y="984184"/>
            <a:ext cx="4476856" cy="4465604"/>
          </a:xfrm>
          <a:prstGeom prst="rect">
            <a:avLst/>
          </a:prstGeom>
          <a:ln>
            <a:noFill/>
          </a:ln>
          <a:effectLst/>
        </p:spPr>
      </p:pic>
    </p:spTree>
    <p:extLst>
      <p:ext uri="{BB962C8B-B14F-4D97-AF65-F5344CB8AC3E}">
        <p14:creationId xmlns:p14="http://schemas.microsoft.com/office/powerpoint/2010/main" xmlns="" val="83793021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ru-RU" dirty="0"/>
              <a:t>Дмитрий Иосифович Ивановский </a:t>
            </a:r>
          </a:p>
        </p:txBody>
      </p:sp>
      <p:pic>
        <p:nvPicPr>
          <p:cNvPr id="9" name="Объект 8"/>
          <p:cNvPicPr>
            <a:picLocks noGrp="1" noChangeAspect="1"/>
          </p:cNvPicPr>
          <p:nvPr>
            <p:ph sz="half" idx="1"/>
          </p:nvPr>
        </p:nvPicPr>
        <p:blipFill>
          <a:blip r:embed="rId3" cstate="print">
            <a:extLst>
              <a:ext uri="{28A0092B-C50C-407E-A947-70E740481C1C}">
                <a14:useLocalDpi xmlns:a14="http://schemas.microsoft.com/office/drawing/2010/main" xmlns="" val="0"/>
              </a:ext>
            </a:extLst>
          </a:blip>
          <a:stretch>
            <a:fillRect/>
          </a:stretch>
        </p:blipFill>
        <p:spPr>
          <a:xfrm>
            <a:off x="1116316" y="1176251"/>
            <a:ext cx="2518756" cy="3362498"/>
          </a:xfrm>
        </p:spPr>
      </p:pic>
      <p:sp>
        <p:nvSpPr>
          <p:cNvPr id="7" name="Объект 6"/>
          <p:cNvSpPr>
            <a:spLocks noGrp="1"/>
          </p:cNvSpPr>
          <p:nvPr>
            <p:ph sz="half" idx="2"/>
          </p:nvPr>
        </p:nvSpPr>
        <p:spPr/>
        <p:txBody>
          <a:bodyPr/>
          <a:lstStyle/>
          <a:p>
            <a:r>
              <a:rPr lang="ru-RU" dirty="0" smtClean="0"/>
              <a:t>Отечественный ученый. Открыл проходящий через фильтр (в отличии от бактерий) возбудитель болезни табака (табачной мозаики). Это был первый описанный вирус.</a:t>
            </a:r>
            <a:endParaRPr lang="ru-RU" dirty="0"/>
          </a:p>
        </p:txBody>
      </p:sp>
      <p:sp>
        <p:nvSpPr>
          <p:cNvPr id="8" name="Текст 7"/>
          <p:cNvSpPr>
            <a:spLocks noGrp="1"/>
          </p:cNvSpPr>
          <p:nvPr>
            <p:ph type="body" sz="half" idx="13"/>
          </p:nvPr>
        </p:nvSpPr>
        <p:spPr/>
        <p:txBody>
          <a:bodyPr>
            <a:normAutofit lnSpcReduction="10000"/>
          </a:bodyPr>
          <a:lstStyle/>
          <a:p>
            <a:r>
              <a:rPr lang="ru-RU" dirty="0" smtClean="0"/>
              <a:t>1864 – 1920 </a:t>
            </a:r>
            <a:endParaRPr lang="ru-RU" dirty="0"/>
          </a:p>
        </p:txBody>
      </p:sp>
    </p:spTree>
    <p:extLst>
      <p:ext uri="{BB962C8B-B14F-4D97-AF65-F5344CB8AC3E}">
        <p14:creationId xmlns:p14="http://schemas.microsoft.com/office/powerpoint/2010/main" xmlns="" val="47275510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a:t>Классификация вирусов</a:t>
            </a:r>
          </a:p>
        </p:txBody>
      </p:sp>
      <p:pic>
        <p:nvPicPr>
          <p:cNvPr id="22" name="Объект 21"/>
          <p:cNvPicPr>
            <a:picLocks noGrp="1" noChangeAspect="1"/>
          </p:cNvPicPr>
          <p:nvPr>
            <p:ph idx="4294967295"/>
          </p:nvPr>
        </p:nvPicPr>
        <p:blipFill>
          <a:blip r:embed="rId3">
            <a:extLst>
              <a:ext uri="{28A0092B-C50C-407E-A947-70E740481C1C}">
                <a14:useLocalDpi xmlns:a14="http://schemas.microsoft.com/office/drawing/2010/main" xmlns="" val="0"/>
              </a:ext>
            </a:extLst>
          </a:blip>
          <a:stretch>
            <a:fillRect/>
          </a:stretch>
        </p:blipFill>
        <p:spPr>
          <a:xfrm>
            <a:off x="1001424" y="913284"/>
            <a:ext cx="7848872" cy="4545892"/>
          </a:xfrm>
        </p:spPr>
      </p:pic>
    </p:spTree>
    <p:extLst>
      <p:ext uri="{BB962C8B-B14F-4D97-AF65-F5344CB8AC3E}">
        <p14:creationId xmlns:p14="http://schemas.microsoft.com/office/powerpoint/2010/main" xmlns="" val="112340062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Признаки вирусов</a:t>
            </a:r>
            <a:endParaRPr lang="ru-RU" dirty="0"/>
          </a:p>
        </p:txBody>
      </p:sp>
      <p:sp>
        <p:nvSpPr>
          <p:cNvPr id="4" name="Скругленный прямоугольник 3"/>
          <p:cNvSpPr/>
          <p:nvPr/>
        </p:nvSpPr>
        <p:spPr>
          <a:xfrm>
            <a:off x="899592" y="793270"/>
            <a:ext cx="8064896" cy="1128126"/>
          </a:xfrm>
          <a:prstGeom prst="roundRect">
            <a:avLst/>
          </a:prstGeom>
          <a:ln>
            <a:solidFill>
              <a:schemeClr val="tx2">
                <a:lumMod val="75000"/>
              </a:schemeClr>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ru-RU" sz="2000" dirty="0" smtClean="0">
                <a:latin typeface="+mj-lt"/>
              </a:rPr>
              <a:t>Вирусы очень малы и различимы только в электронный микроскоп. Размеры вирусов колеблются от 15 до 400 </a:t>
            </a:r>
            <a:r>
              <a:rPr lang="ru-RU" sz="2000" dirty="0" err="1" smtClean="0">
                <a:latin typeface="+mj-lt"/>
              </a:rPr>
              <a:t>нм</a:t>
            </a:r>
            <a:endParaRPr lang="ru-RU" sz="2000" dirty="0">
              <a:latin typeface="+mj-lt"/>
            </a:endParaRPr>
          </a:p>
        </p:txBody>
      </p:sp>
      <p:sp>
        <p:nvSpPr>
          <p:cNvPr id="5" name="Скругленный прямоугольник 4"/>
          <p:cNvSpPr/>
          <p:nvPr/>
        </p:nvSpPr>
        <p:spPr>
          <a:xfrm>
            <a:off x="899592" y="2017406"/>
            <a:ext cx="8064896" cy="1128126"/>
          </a:xfrm>
          <a:prstGeom prst="roundRect">
            <a:avLst/>
          </a:prstGeom>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ru-RU" sz="2000" dirty="0" smtClean="0">
                <a:latin typeface="+mj-lt"/>
              </a:rPr>
              <a:t>Вирусы имеют достаточно простое строение. Их можно рассматривать как генетические элементы, состоящие из ДНК или РНК, одетые в защитную белковую оболочку</a:t>
            </a:r>
            <a:endParaRPr lang="ru-RU" sz="2000" dirty="0">
              <a:latin typeface="+mj-lt"/>
            </a:endParaRPr>
          </a:p>
        </p:txBody>
      </p:sp>
      <p:sp>
        <p:nvSpPr>
          <p:cNvPr id="6" name="Скругленный прямоугольник 5"/>
          <p:cNvSpPr/>
          <p:nvPr/>
        </p:nvSpPr>
        <p:spPr>
          <a:xfrm>
            <a:off x="899592" y="3241542"/>
            <a:ext cx="8064896" cy="1128126"/>
          </a:xfrm>
          <a:prstGeom prst="roundRect">
            <a:avLst/>
          </a:prstGeom>
          <a:ln>
            <a:solidFill>
              <a:schemeClr val="bg1">
                <a:lumMod val="50000"/>
              </a:schemeClr>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ru-RU" sz="2000" dirty="0" smtClean="0">
                <a:latin typeface="+mj-lt"/>
              </a:rPr>
              <a:t>Вирусы могут размножаться только внутри клетки другого организма. Вне клетки они инертны</a:t>
            </a:r>
            <a:endParaRPr lang="ru-RU" sz="2000" dirty="0">
              <a:latin typeface="+mj-lt"/>
            </a:endParaRPr>
          </a:p>
        </p:txBody>
      </p:sp>
      <p:sp>
        <p:nvSpPr>
          <p:cNvPr id="7" name="Скругленный прямоугольник 6"/>
          <p:cNvSpPr/>
          <p:nvPr/>
        </p:nvSpPr>
        <p:spPr>
          <a:xfrm>
            <a:off x="899592" y="4465678"/>
            <a:ext cx="8064896" cy="1128126"/>
          </a:xfrm>
          <a:prstGeom prst="roundRect">
            <a:avLst/>
          </a:prstGeom>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ru-RU" sz="2000" dirty="0">
                <a:latin typeface="+mj-lt"/>
              </a:rPr>
              <a:t>Жизнедеятельность вирусов приводит к гибели клетки-хозяина</a:t>
            </a:r>
          </a:p>
        </p:txBody>
      </p:sp>
    </p:spTree>
    <p:extLst>
      <p:ext uri="{BB962C8B-B14F-4D97-AF65-F5344CB8AC3E}">
        <p14:creationId xmlns:p14="http://schemas.microsoft.com/office/powerpoint/2010/main" xmlns="" val="213002679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cronodon.com/sitebuilder/images/TMV_2-433x414.jpg"/>
          <p:cNvPicPr>
            <a:picLocks noChangeAspect="1" noChangeArrowheads="1"/>
          </p:cNvPicPr>
          <p:nvPr/>
        </p:nvPicPr>
        <p:blipFill>
          <a:blip r:embed="rId3">
            <a:extLst>
              <a:ext uri="{BEBA8EAE-BF5A-486C-A8C5-ECC9F3942E4B}">
                <a14:imgProps xmlns:a14="http://schemas.microsoft.com/office/drawing/2010/main" xmlns="">
                  <a14:imgLayer r:embed="rId4">
                    <a14:imgEffect>
                      <a14:backgroundRemoval t="0" b="100000" l="0" r="100000"/>
                    </a14:imgEffect>
                  </a14:imgLayer>
                </a14:imgProps>
              </a:ext>
              <a:ext uri="{28A0092B-C50C-407E-A947-70E740481C1C}">
                <a14:useLocalDpi xmlns:a14="http://schemas.microsoft.com/office/drawing/2010/main" xmlns="" val="0"/>
              </a:ext>
            </a:extLst>
          </a:blip>
          <a:srcRect/>
          <a:stretch>
            <a:fillRect/>
          </a:stretch>
        </p:blipFill>
        <p:spPr bwMode="auto">
          <a:xfrm>
            <a:off x="971599" y="1201756"/>
            <a:ext cx="4141740" cy="3960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Заголовок 1"/>
          <p:cNvSpPr>
            <a:spLocks noGrp="1"/>
          </p:cNvSpPr>
          <p:nvPr>
            <p:ph type="title"/>
          </p:nvPr>
        </p:nvSpPr>
        <p:spPr/>
        <p:txBody>
          <a:bodyPr/>
          <a:lstStyle/>
          <a:p>
            <a:r>
              <a:rPr lang="ru-RU" dirty="0" smtClean="0"/>
              <a:t>Строение вируса</a:t>
            </a:r>
            <a:endParaRPr lang="ru-RU" dirty="0"/>
          </a:p>
        </p:txBody>
      </p:sp>
      <p:pic>
        <p:nvPicPr>
          <p:cNvPr id="1032" name="Picture 8" descr="http://cronodon.com/sitebuilder/images/TMV_1-436x415.jp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971599" y="1201756"/>
            <a:ext cx="4160384" cy="3960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971599" y="5224472"/>
            <a:ext cx="4124325" cy="369332"/>
          </a:xfrm>
          <a:prstGeom prst="rect">
            <a:avLst/>
          </a:prstGeom>
          <a:noFill/>
        </p:spPr>
        <p:txBody>
          <a:bodyPr wrap="square" rtlCol="0">
            <a:spAutoFit/>
          </a:bodyPr>
          <a:lstStyle/>
          <a:p>
            <a:pPr algn="ctr"/>
            <a:r>
              <a:rPr lang="ru-RU" dirty="0" smtClean="0"/>
              <a:t>Вирус табачной мозаики</a:t>
            </a:r>
            <a:endParaRPr lang="ru-RU" dirty="0"/>
          </a:p>
        </p:txBody>
      </p:sp>
      <p:cxnSp>
        <p:nvCxnSpPr>
          <p:cNvPr id="6" name="Прямая со стрелкой 5"/>
          <p:cNvCxnSpPr>
            <a:stCxn id="10" idx="1"/>
          </p:cNvCxnSpPr>
          <p:nvPr/>
        </p:nvCxnSpPr>
        <p:spPr>
          <a:xfrm flipH="1">
            <a:off x="4716016" y="2083773"/>
            <a:ext cx="1152128" cy="53647"/>
          </a:xfrm>
          <a:prstGeom prst="straightConnector1">
            <a:avLst/>
          </a:prstGeom>
          <a:ln>
            <a:headEnd type="oval"/>
            <a:tailEnd type="arrow"/>
          </a:ln>
          <a:effectLst/>
        </p:spPr>
        <p:style>
          <a:lnRef idx="3">
            <a:schemeClr val="accent2"/>
          </a:lnRef>
          <a:fillRef idx="0">
            <a:schemeClr val="accent2"/>
          </a:fillRef>
          <a:effectRef idx="2">
            <a:schemeClr val="accent2"/>
          </a:effectRef>
          <a:fontRef idx="minor">
            <a:schemeClr val="tx1"/>
          </a:fontRef>
        </p:style>
      </p:cxnSp>
      <p:sp>
        <p:nvSpPr>
          <p:cNvPr id="10" name="TextBox 9"/>
          <p:cNvSpPr txBox="1"/>
          <p:nvPr/>
        </p:nvSpPr>
        <p:spPr>
          <a:xfrm>
            <a:off x="5868144" y="1624072"/>
            <a:ext cx="2160240" cy="919401"/>
          </a:xfrm>
          <a:prstGeom prst="flowChartAlternateProcess">
            <a:avLst/>
          </a:prstGeom>
          <a:noFill/>
          <a:ln w="28575"/>
          <a:effectLst/>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ru-RU" sz="2400" dirty="0" smtClean="0"/>
              <a:t>Сердцевина (РНК)</a:t>
            </a:r>
            <a:endParaRPr lang="ru-RU" sz="2400" dirty="0"/>
          </a:p>
        </p:txBody>
      </p:sp>
      <p:cxnSp>
        <p:nvCxnSpPr>
          <p:cNvPr id="17" name="Прямая со стрелкой 16"/>
          <p:cNvCxnSpPr>
            <a:stCxn id="20" idx="1"/>
          </p:cNvCxnSpPr>
          <p:nvPr/>
        </p:nvCxnSpPr>
        <p:spPr>
          <a:xfrm flipH="1" flipV="1">
            <a:off x="3131840" y="3433564"/>
            <a:ext cx="2736304" cy="576064"/>
          </a:xfrm>
          <a:prstGeom prst="straightConnector1">
            <a:avLst/>
          </a:prstGeom>
          <a:ln>
            <a:headEnd type="oval"/>
            <a:tailEnd type="arrow"/>
          </a:ln>
          <a:effectLst/>
        </p:spPr>
        <p:style>
          <a:lnRef idx="3">
            <a:schemeClr val="accent2"/>
          </a:lnRef>
          <a:fillRef idx="0">
            <a:schemeClr val="accent2"/>
          </a:fillRef>
          <a:effectRef idx="2">
            <a:schemeClr val="accent2"/>
          </a:effectRef>
          <a:fontRef idx="minor">
            <a:schemeClr val="tx1"/>
          </a:fontRef>
        </p:style>
      </p:cxnSp>
      <p:sp>
        <p:nvSpPr>
          <p:cNvPr id="20" name="TextBox 19"/>
          <p:cNvSpPr txBox="1"/>
          <p:nvPr/>
        </p:nvSpPr>
        <p:spPr>
          <a:xfrm>
            <a:off x="5868144" y="3549927"/>
            <a:ext cx="2160240" cy="919401"/>
          </a:xfrm>
          <a:prstGeom prst="flowChartAlternateProcess">
            <a:avLst/>
          </a:prstGeom>
          <a:noFill/>
          <a:ln w="28575"/>
          <a:effectLst/>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ru-RU" sz="2400" dirty="0" err="1" smtClean="0"/>
              <a:t>Капсид</a:t>
            </a:r>
            <a:r>
              <a:rPr lang="ru-RU" sz="2400" dirty="0" smtClean="0"/>
              <a:t> (белок)</a:t>
            </a:r>
            <a:endParaRPr lang="ru-RU" sz="2400" dirty="0"/>
          </a:p>
        </p:txBody>
      </p:sp>
    </p:spTree>
    <p:extLst>
      <p:ext uri="{BB962C8B-B14F-4D97-AF65-F5344CB8AC3E}">
        <p14:creationId xmlns:p14="http://schemas.microsoft.com/office/powerpoint/2010/main" xmlns="" val="40933193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xit" presetSubtype="16" fill="hold" nodeType="clickEffect">
                                  <p:stCondLst>
                                    <p:cond delay="0"/>
                                  </p:stCondLst>
                                  <p:childTnLst>
                                    <p:animEffect transition="out" filter="circle(in)">
                                      <p:cBhvr>
                                        <p:cTn id="6" dur="2000"/>
                                        <p:tgtEl>
                                          <p:spTgt spid="1032"/>
                                        </p:tgtEl>
                                      </p:cBhvr>
                                    </p:animEffect>
                                    <p:set>
                                      <p:cBhvr>
                                        <p:cTn id="7" dur="1" fill="hold">
                                          <p:stCondLst>
                                            <p:cond delay="1999"/>
                                          </p:stCondLst>
                                        </p:cTn>
                                        <p:tgtEl>
                                          <p:spTgt spid="10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a:t>Формы вирусов</a:t>
            </a:r>
          </a:p>
        </p:txBody>
      </p:sp>
      <p:pic>
        <p:nvPicPr>
          <p:cNvPr id="5" name="Picture 2" descr="http://raulcalasanz.files.wordpress.com/2010/09/capsides.png"/>
          <p:cNvPicPr>
            <a:picLocks noGrp="1" noChangeAspect="1" noChangeArrowheads="1"/>
          </p:cNvPicPr>
          <p:nvPr>
            <p:ph idx="1"/>
          </p:nvPr>
        </p:nvPicPr>
        <p:blipFill rotWithShape="1">
          <a:blip r:embed="rId3" cstate="print">
            <a:extLst>
              <a:ext uri="{BEBA8EAE-BF5A-486C-A8C5-ECC9F3942E4B}">
                <a14:imgProps xmlns:a14="http://schemas.microsoft.com/office/drawing/2010/main" xmlns="">
                  <a14:imgLayer r:embed="rId4">
                    <a14:imgEffect>
                      <a14:backgroundRemoval t="10000" b="90000" l="10000" r="90000"/>
                    </a14:imgEffect>
                  </a14:imgLayer>
                </a14:imgProps>
              </a:ext>
              <a:ext uri="{28A0092B-C50C-407E-A947-70E740481C1C}">
                <a14:useLocalDpi xmlns:a14="http://schemas.microsoft.com/office/drawing/2010/main" xmlns="" val="0"/>
              </a:ext>
            </a:extLst>
          </a:blip>
          <a:srcRect/>
          <a:stretch/>
        </p:blipFill>
        <p:spPr bwMode="auto">
          <a:xfrm>
            <a:off x="477553" y="703574"/>
            <a:ext cx="2913218" cy="269540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4" name="Picture 2" descr="http://raulcalasanz.files.wordpress.com/2010/09/capsides.png"/>
          <p:cNvPicPr>
            <a:picLocks noChangeAspect="1" noChangeArrowheads="1"/>
          </p:cNvPicPr>
          <p:nvPr/>
        </p:nvPicPr>
        <p:blipFill rotWithShape="1">
          <a:blip r:embed="rId5" cstate="print">
            <a:extLst>
              <a:ext uri="{BEBA8EAE-BF5A-486C-A8C5-ECC9F3942E4B}">
                <a14:imgProps xmlns:a14="http://schemas.microsoft.com/office/drawing/2010/main" xmlns="">
                  <a14:imgLayer r:embed="rId6">
                    <a14:imgEffect>
                      <a14:backgroundRemoval t="0" b="99304" l="1325" r="96026"/>
                    </a14:imgEffect>
                  </a14:imgLayer>
                </a14:imgProps>
              </a:ext>
              <a:ext uri="{28A0092B-C50C-407E-A947-70E740481C1C}">
                <a14:useLocalDpi xmlns:a14="http://schemas.microsoft.com/office/drawing/2010/main" xmlns="" val="0"/>
              </a:ext>
            </a:extLst>
          </a:blip>
          <a:srcRect/>
          <a:stretch/>
        </p:blipFill>
        <p:spPr bwMode="auto">
          <a:xfrm>
            <a:off x="4607705" y="786426"/>
            <a:ext cx="2664296" cy="25297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6" name="Picture 2" descr="http://raulcalasanz.files.wordpress.com/2010/09/capsides.png"/>
          <p:cNvPicPr>
            <a:picLocks noChangeAspect="1" noChangeArrowheads="1"/>
          </p:cNvPicPr>
          <p:nvPr/>
        </p:nvPicPr>
        <p:blipFill rotWithShape="1">
          <a:blip r:embed="rId7" cstate="print">
            <a:extLst>
              <a:ext uri="{BEBA8EAE-BF5A-486C-A8C5-ECC9F3942E4B}">
                <a14:imgProps xmlns:a14="http://schemas.microsoft.com/office/drawing/2010/main" xmlns="">
                  <a14:imgLayer r:embed="rId8">
                    <a14:imgEffect>
                      <a14:backgroundRemoval t="3502" b="95525" l="9592" r="89688"/>
                    </a14:imgEffect>
                  </a14:imgLayer>
                </a14:imgProps>
              </a:ext>
              <a:ext uri="{28A0092B-C50C-407E-A947-70E740481C1C}">
                <a14:useLocalDpi xmlns:a14="http://schemas.microsoft.com/office/drawing/2010/main" xmlns="" val="0"/>
              </a:ext>
            </a:extLst>
          </a:blip>
          <a:srcRect/>
          <a:stretch/>
        </p:blipFill>
        <p:spPr bwMode="auto">
          <a:xfrm>
            <a:off x="2537179" y="2696093"/>
            <a:ext cx="2448272" cy="301890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7" name="Picture 2" descr="http://raulcalasanz.files.wordpress.com/2010/09/capsides.png"/>
          <p:cNvPicPr>
            <a:picLocks noChangeAspect="1" noChangeArrowheads="1"/>
          </p:cNvPicPr>
          <p:nvPr/>
        </p:nvPicPr>
        <p:blipFill rotWithShape="1">
          <a:blip r:embed="rId9" cstate="print">
            <a:extLst>
              <a:ext uri="{BEBA8EAE-BF5A-486C-A8C5-ECC9F3942E4B}">
                <a14:imgProps xmlns:a14="http://schemas.microsoft.com/office/drawing/2010/main" xmlns="">
                  <a14:imgLayer r:embed="rId10">
                    <a14:imgEffect>
                      <a14:backgroundRemoval t="4980" b="97211" l="9833" r="89749"/>
                    </a14:imgEffect>
                  </a14:imgLayer>
                </a14:imgProps>
              </a:ext>
              <a:ext uri="{28A0092B-C50C-407E-A947-70E740481C1C}">
                <a14:useLocalDpi xmlns:a14="http://schemas.microsoft.com/office/drawing/2010/main" xmlns="" val="0"/>
              </a:ext>
            </a:extLst>
          </a:blip>
          <a:srcRect/>
          <a:stretch/>
        </p:blipFill>
        <p:spPr bwMode="auto">
          <a:xfrm>
            <a:off x="6228183" y="2696093"/>
            <a:ext cx="2808312" cy="294689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3321239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C:\Users\Петр\Pictures\1-170290.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521076" y="843016"/>
            <a:ext cx="6651324" cy="467878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Заголовок 2"/>
          <p:cNvSpPr>
            <a:spLocks noGrp="1"/>
          </p:cNvSpPr>
          <p:nvPr>
            <p:ph type="title"/>
          </p:nvPr>
        </p:nvSpPr>
        <p:spPr/>
        <p:txBody>
          <a:bodyPr/>
          <a:lstStyle/>
          <a:p>
            <a:r>
              <a:rPr lang="ru-RU" dirty="0" smtClean="0"/>
              <a:t>Цикл развития вируса</a:t>
            </a:r>
            <a:endParaRPr lang="ru-RU" dirty="0"/>
          </a:p>
        </p:txBody>
      </p:sp>
      <p:grpSp>
        <p:nvGrpSpPr>
          <p:cNvPr id="2063" name="Группа 2062"/>
          <p:cNvGrpSpPr/>
          <p:nvPr/>
        </p:nvGrpSpPr>
        <p:grpSpPr>
          <a:xfrm>
            <a:off x="5148064" y="1234518"/>
            <a:ext cx="3566308" cy="360040"/>
            <a:chOff x="5148064" y="1234518"/>
            <a:chExt cx="3566308" cy="360040"/>
          </a:xfrm>
        </p:grpSpPr>
        <p:sp>
          <p:nvSpPr>
            <p:cNvPr id="13" name="Блок-схема: альтернативный процесс 12"/>
            <p:cNvSpPr/>
            <p:nvPr/>
          </p:nvSpPr>
          <p:spPr>
            <a:xfrm>
              <a:off x="6194092" y="1234518"/>
              <a:ext cx="2520280" cy="360040"/>
            </a:xfrm>
            <a:prstGeom prst="flowChartAlternateProcess">
              <a:avLst/>
            </a:prstGeom>
          </p:spPr>
          <p:style>
            <a:lnRef idx="2">
              <a:schemeClr val="accent2"/>
            </a:lnRef>
            <a:fillRef idx="1">
              <a:schemeClr val="lt1"/>
            </a:fillRef>
            <a:effectRef idx="0">
              <a:schemeClr val="accent2"/>
            </a:effectRef>
            <a:fontRef idx="minor">
              <a:schemeClr val="dk1"/>
            </a:fontRef>
          </p:style>
          <p:txBody>
            <a:bodyPr rtlCol="0" anchor="ctr"/>
            <a:lstStyle/>
            <a:p>
              <a:r>
                <a:rPr lang="ru-RU" dirty="0" smtClean="0"/>
                <a:t>Вирус атакует клетку</a:t>
              </a:r>
              <a:endParaRPr lang="ru-RU" dirty="0"/>
            </a:p>
          </p:txBody>
        </p:sp>
        <p:cxnSp>
          <p:nvCxnSpPr>
            <p:cNvPr id="9" name="Прямая соединительная линия 8"/>
            <p:cNvCxnSpPr>
              <a:stCxn id="13" idx="1"/>
            </p:cNvCxnSpPr>
            <p:nvPr/>
          </p:nvCxnSpPr>
          <p:spPr>
            <a:xfrm flipH="1">
              <a:off x="5148064" y="1414538"/>
              <a:ext cx="1046028" cy="180020"/>
            </a:xfrm>
            <a:prstGeom prst="line">
              <a:avLst/>
            </a:prstGeom>
            <a:ln>
              <a:headEnd type="oval"/>
              <a:tailEnd type="arrow"/>
            </a:ln>
            <a:effectLst/>
          </p:spPr>
          <p:style>
            <a:lnRef idx="2">
              <a:schemeClr val="accent2"/>
            </a:lnRef>
            <a:fillRef idx="0">
              <a:schemeClr val="accent2"/>
            </a:fillRef>
            <a:effectRef idx="1">
              <a:schemeClr val="accent2"/>
            </a:effectRef>
            <a:fontRef idx="minor">
              <a:schemeClr val="tx1"/>
            </a:fontRef>
          </p:style>
        </p:cxnSp>
      </p:grpSp>
      <p:grpSp>
        <p:nvGrpSpPr>
          <p:cNvPr id="2064" name="Группа 2063"/>
          <p:cNvGrpSpPr/>
          <p:nvPr/>
        </p:nvGrpSpPr>
        <p:grpSpPr>
          <a:xfrm>
            <a:off x="6167623" y="3433564"/>
            <a:ext cx="2868873" cy="2045841"/>
            <a:chOff x="6167623" y="3433564"/>
            <a:chExt cx="2868873" cy="2045841"/>
          </a:xfrm>
        </p:grpSpPr>
        <p:sp>
          <p:nvSpPr>
            <p:cNvPr id="18" name="Скругленный прямоугольник 17"/>
            <p:cNvSpPr/>
            <p:nvPr/>
          </p:nvSpPr>
          <p:spPr>
            <a:xfrm>
              <a:off x="6167623" y="4556075"/>
              <a:ext cx="2868873" cy="923330"/>
            </a:xfrm>
            <a:prstGeom prst="roundRect">
              <a:avLst/>
            </a:prstGeom>
            <a:ln>
              <a:headEnd type="oval"/>
              <a:tailEnd type="arrow"/>
            </a:ln>
            <a:effectLst/>
          </p:spPr>
          <p:style>
            <a:lnRef idx="2">
              <a:schemeClr val="accent2"/>
            </a:lnRef>
            <a:fillRef idx="0">
              <a:schemeClr val="accent2"/>
            </a:fillRef>
            <a:effectRef idx="1">
              <a:schemeClr val="accent2"/>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ru-RU" dirty="0"/>
                <a:t>В</a:t>
              </a:r>
              <a:r>
                <a:rPr lang="ru-RU" dirty="0" smtClean="0">
                  <a:solidFill>
                    <a:schemeClr val="dk1"/>
                  </a:solidFill>
                </a:rPr>
                <a:t>ирус </a:t>
              </a:r>
              <a:r>
                <a:rPr lang="ru-RU" dirty="0">
                  <a:solidFill>
                    <a:schemeClr val="dk1"/>
                  </a:solidFill>
                </a:rPr>
                <a:t>поражает клетку и высвобождает генетический материал</a:t>
              </a:r>
            </a:p>
          </p:txBody>
        </p:sp>
        <p:cxnSp>
          <p:nvCxnSpPr>
            <p:cNvPr id="21" name="Прямая соединительная линия 20"/>
            <p:cNvCxnSpPr>
              <a:stCxn id="18" idx="0"/>
            </p:cNvCxnSpPr>
            <p:nvPr/>
          </p:nvCxnSpPr>
          <p:spPr>
            <a:xfrm flipH="1" flipV="1">
              <a:off x="7164288" y="3433564"/>
              <a:ext cx="437772" cy="1122511"/>
            </a:xfrm>
            <a:prstGeom prst="line">
              <a:avLst/>
            </a:prstGeom>
            <a:ln>
              <a:headEnd type="oval"/>
              <a:tailEnd type="arrow"/>
            </a:ln>
            <a:effectLst/>
          </p:spPr>
          <p:style>
            <a:lnRef idx="2">
              <a:schemeClr val="accent2"/>
            </a:lnRef>
            <a:fillRef idx="0">
              <a:schemeClr val="accent2"/>
            </a:fillRef>
            <a:effectRef idx="1">
              <a:schemeClr val="accent2"/>
            </a:effectRef>
            <a:fontRef idx="minor">
              <a:schemeClr val="tx1"/>
            </a:fontRef>
          </p:style>
        </p:cxnSp>
      </p:grpSp>
      <p:grpSp>
        <p:nvGrpSpPr>
          <p:cNvPr id="2065" name="Группа 2064"/>
          <p:cNvGrpSpPr/>
          <p:nvPr/>
        </p:nvGrpSpPr>
        <p:grpSpPr>
          <a:xfrm>
            <a:off x="827584" y="4873724"/>
            <a:ext cx="3528392" cy="646331"/>
            <a:chOff x="827584" y="4873724"/>
            <a:chExt cx="3528392" cy="646331"/>
          </a:xfrm>
        </p:grpSpPr>
        <p:sp>
          <p:nvSpPr>
            <p:cNvPr id="22" name="Скругленный прямоугольник 21"/>
            <p:cNvSpPr/>
            <p:nvPr/>
          </p:nvSpPr>
          <p:spPr>
            <a:xfrm>
              <a:off x="827584" y="4873724"/>
              <a:ext cx="3096344" cy="646331"/>
            </a:xfrm>
            <a:prstGeom prst="roundRect">
              <a:avLst/>
            </a:prstGeom>
            <a:ln>
              <a:headEnd type="oval"/>
              <a:tailEnd type="arrow"/>
            </a:ln>
            <a:effectLst/>
          </p:spPr>
          <p:style>
            <a:lnRef idx="2">
              <a:schemeClr val="accent2"/>
            </a:lnRef>
            <a:fillRef idx="0">
              <a:schemeClr val="accent2"/>
            </a:fillRef>
            <a:effectRef idx="1">
              <a:schemeClr val="accent2"/>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ru-RU" dirty="0">
                  <a:solidFill>
                    <a:schemeClr val="dk1"/>
                  </a:solidFill>
                </a:rPr>
                <a:t>Генетический материал вируса размножается</a:t>
              </a:r>
            </a:p>
          </p:txBody>
        </p:sp>
        <p:cxnSp>
          <p:nvCxnSpPr>
            <p:cNvPr id="25" name="Прямая соединительная линия 24"/>
            <p:cNvCxnSpPr>
              <a:stCxn id="22" idx="3"/>
            </p:cNvCxnSpPr>
            <p:nvPr/>
          </p:nvCxnSpPr>
          <p:spPr>
            <a:xfrm flipV="1">
              <a:off x="3923928" y="5017740"/>
              <a:ext cx="432048" cy="179150"/>
            </a:xfrm>
            <a:prstGeom prst="line">
              <a:avLst/>
            </a:prstGeom>
            <a:ln>
              <a:headEnd type="oval"/>
              <a:tailEnd type="arrow"/>
            </a:ln>
            <a:effectLst/>
          </p:spPr>
          <p:style>
            <a:lnRef idx="2">
              <a:schemeClr val="accent2"/>
            </a:lnRef>
            <a:fillRef idx="0">
              <a:schemeClr val="accent2"/>
            </a:fillRef>
            <a:effectRef idx="1">
              <a:schemeClr val="accent2"/>
            </a:effectRef>
            <a:fontRef idx="minor">
              <a:schemeClr val="tx1"/>
            </a:fontRef>
          </p:style>
        </p:cxnSp>
      </p:grpSp>
      <p:grpSp>
        <p:nvGrpSpPr>
          <p:cNvPr id="2066" name="Группа 2065"/>
          <p:cNvGrpSpPr/>
          <p:nvPr/>
        </p:nvGrpSpPr>
        <p:grpSpPr>
          <a:xfrm>
            <a:off x="826150" y="843016"/>
            <a:ext cx="2665730" cy="1762456"/>
            <a:chOff x="826150" y="843016"/>
            <a:chExt cx="2665730" cy="1762456"/>
          </a:xfrm>
        </p:grpSpPr>
        <p:sp>
          <p:nvSpPr>
            <p:cNvPr id="2055" name="Скругленный прямоугольник 2054"/>
            <p:cNvSpPr/>
            <p:nvPr/>
          </p:nvSpPr>
          <p:spPr>
            <a:xfrm>
              <a:off x="826150" y="843016"/>
              <a:ext cx="2665730" cy="862356"/>
            </a:xfrm>
            <a:prstGeom prst="roundRect">
              <a:avLst/>
            </a:prstGeom>
            <a:ln>
              <a:headEnd type="oval"/>
              <a:tailEnd type="arrow"/>
            </a:ln>
            <a:effectLst/>
          </p:spPr>
          <p:style>
            <a:lnRef idx="2">
              <a:schemeClr val="accent2"/>
            </a:lnRef>
            <a:fillRef idx="0">
              <a:schemeClr val="accent2"/>
            </a:fillRef>
            <a:effectRef idx="1">
              <a:schemeClr val="accent2"/>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ru-RU" dirty="0"/>
                <a:t>Н</a:t>
              </a:r>
              <a:r>
                <a:rPr lang="ru-RU" dirty="0" smtClean="0">
                  <a:solidFill>
                    <a:schemeClr val="dk1"/>
                  </a:solidFill>
                </a:rPr>
                <a:t>овые </a:t>
              </a:r>
              <a:r>
                <a:rPr lang="ru-RU" dirty="0">
                  <a:solidFill>
                    <a:schemeClr val="dk1"/>
                  </a:solidFill>
                </a:rPr>
                <a:t>вирусы выходят из клетки и заражают другие</a:t>
              </a:r>
            </a:p>
          </p:txBody>
        </p:sp>
        <p:cxnSp>
          <p:nvCxnSpPr>
            <p:cNvPr id="40" name="Прямая соединительная линия 39"/>
            <p:cNvCxnSpPr>
              <a:stCxn id="2055" idx="2"/>
            </p:cNvCxnSpPr>
            <p:nvPr/>
          </p:nvCxnSpPr>
          <p:spPr>
            <a:xfrm>
              <a:off x="2159015" y="1705372"/>
              <a:ext cx="540777" cy="900100"/>
            </a:xfrm>
            <a:prstGeom prst="line">
              <a:avLst/>
            </a:prstGeom>
            <a:ln>
              <a:headEnd type="oval"/>
              <a:tailEnd type="arrow"/>
            </a:ln>
            <a:effectLst/>
          </p:spPr>
          <p:style>
            <a:lnRef idx="2">
              <a:schemeClr val="accent2"/>
            </a:lnRef>
            <a:fillRef idx="0">
              <a:schemeClr val="accent2"/>
            </a:fillRef>
            <a:effectRef idx="1">
              <a:schemeClr val="accent2"/>
            </a:effectRef>
            <a:fontRef idx="minor">
              <a:schemeClr val="tx1"/>
            </a:fontRef>
          </p:style>
        </p:cxnSp>
      </p:grpSp>
    </p:spTree>
    <p:extLst>
      <p:ext uri="{BB962C8B-B14F-4D97-AF65-F5344CB8AC3E}">
        <p14:creationId xmlns:p14="http://schemas.microsoft.com/office/powerpoint/2010/main" xmlns="" val="61812531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63"/>
                                        </p:tgtEl>
                                        <p:attrNameLst>
                                          <p:attrName>style.visibility</p:attrName>
                                        </p:attrNameLst>
                                      </p:cBhvr>
                                      <p:to>
                                        <p:strVal val="visible"/>
                                      </p:to>
                                    </p:set>
                                    <p:animEffect transition="in" filter="wipe(left)">
                                      <p:cBhvr>
                                        <p:cTn id="7" dur="500"/>
                                        <p:tgtEl>
                                          <p:spTgt spid="206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064"/>
                                        </p:tgtEl>
                                        <p:attrNameLst>
                                          <p:attrName>style.visibility</p:attrName>
                                        </p:attrNameLst>
                                      </p:cBhvr>
                                      <p:to>
                                        <p:strVal val="visible"/>
                                      </p:to>
                                    </p:set>
                                    <p:animEffect transition="in" filter="wipe(up)">
                                      <p:cBhvr>
                                        <p:cTn id="12" dur="500"/>
                                        <p:tgtEl>
                                          <p:spTgt spid="206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2065"/>
                                        </p:tgtEl>
                                        <p:attrNameLst>
                                          <p:attrName>style.visibility</p:attrName>
                                        </p:attrNameLst>
                                      </p:cBhvr>
                                      <p:to>
                                        <p:strVal val="visible"/>
                                      </p:to>
                                    </p:set>
                                    <p:animEffect transition="in" filter="wipe(right)">
                                      <p:cBhvr>
                                        <p:cTn id="17" dur="500"/>
                                        <p:tgtEl>
                                          <p:spTgt spid="206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066"/>
                                        </p:tgtEl>
                                        <p:attrNameLst>
                                          <p:attrName>style.visibility</p:attrName>
                                        </p:attrNameLst>
                                      </p:cBhvr>
                                      <p:to>
                                        <p:strVal val="visible"/>
                                      </p:to>
                                    </p:set>
                                    <p:animEffect transition="in" filter="wipe(down)">
                                      <p:cBhvr>
                                        <p:cTn id="22" dur="500"/>
                                        <p:tgtEl>
                                          <p:spTgt spid="20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Вирусные заболевания</a:t>
            </a:r>
            <a:endParaRPr lang="ru-RU" dirty="0"/>
          </a:p>
        </p:txBody>
      </p:sp>
      <p:sp>
        <p:nvSpPr>
          <p:cNvPr id="3" name="Прямоугольник 2"/>
          <p:cNvSpPr/>
          <p:nvPr/>
        </p:nvSpPr>
        <p:spPr>
          <a:xfrm>
            <a:off x="998361" y="1777780"/>
            <a:ext cx="2520000" cy="360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endParaRPr lang="ru-RU" sz="2400" dirty="0" smtClean="0">
              <a:solidFill>
                <a:schemeClr val="tx1"/>
              </a:solidFill>
            </a:endParaRPr>
          </a:p>
          <a:p>
            <a:pPr marL="285750" indent="-285750">
              <a:buFont typeface="Arial" panose="020B0604020202020204" pitchFamily="34" charset="0"/>
              <a:buChar char="•"/>
            </a:pPr>
            <a:r>
              <a:rPr lang="ru-RU" sz="2400" dirty="0" smtClean="0">
                <a:solidFill>
                  <a:schemeClr val="tx1"/>
                </a:solidFill>
              </a:rPr>
              <a:t>Грипп</a:t>
            </a:r>
          </a:p>
          <a:p>
            <a:pPr marL="285750" indent="-285750">
              <a:buFont typeface="Arial" panose="020B0604020202020204" pitchFamily="34" charset="0"/>
              <a:buChar char="•"/>
            </a:pPr>
            <a:r>
              <a:rPr lang="ru-RU" sz="2400" dirty="0" smtClean="0">
                <a:solidFill>
                  <a:schemeClr val="tx1"/>
                </a:solidFill>
              </a:rPr>
              <a:t>Герпес</a:t>
            </a:r>
          </a:p>
          <a:p>
            <a:pPr marL="285750" indent="-285750">
              <a:buFont typeface="Arial" panose="020B0604020202020204" pitchFamily="34" charset="0"/>
              <a:buChar char="•"/>
            </a:pPr>
            <a:r>
              <a:rPr lang="ru-RU" sz="2400" dirty="0" smtClean="0">
                <a:solidFill>
                  <a:schemeClr val="tx1"/>
                </a:solidFill>
              </a:rPr>
              <a:t>Клещевой энцефалит</a:t>
            </a:r>
          </a:p>
          <a:p>
            <a:pPr marL="285750" indent="-285750">
              <a:buFont typeface="Arial" panose="020B0604020202020204" pitchFamily="34" charset="0"/>
              <a:buChar char="•"/>
            </a:pPr>
            <a:r>
              <a:rPr lang="ru-RU" sz="2400" dirty="0" smtClean="0">
                <a:solidFill>
                  <a:schemeClr val="tx1"/>
                </a:solidFill>
              </a:rPr>
              <a:t>Оспа</a:t>
            </a:r>
          </a:p>
          <a:p>
            <a:pPr marL="285750" indent="-285750">
              <a:buFont typeface="Arial" panose="020B0604020202020204" pitchFamily="34" charset="0"/>
              <a:buChar char="•"/>
            </a:pPr>
            <a:r>
              <a:rPr lang="ru-RU" sz="2400" dirty="0" smtClean="0">
                <a:solidFill>
                  <a:schemeClr val="tx1"/>
                </a:solidFill>
              </a:rPr>
              <a:t>Бешенство</a:t>
            </a:r>
          </a:p>
          <a:p>
            <a:pPr marL="285750" indent="-285750">
              <a:buFont typeface="Arial" panose="020B0604020202020204" pitchFamily="34" charset="0"/>
              <a:buChar char="•"/>
            </a:pPr>
            <a:r>
              <a:rPr lang="ru-RU" sz="2400" dirty="0" smtClean="0">
                <a:solidFill>
                  <a:schemeClr val="tx1"/>
                </a:solidFill>
              </a:rPr>
              <a:t>Корь</a:t>
            </a:r>
          </a:p>
          <a:p>
            <a:pPr marL="285750" indent="-285750">
              <a:buFont typeface="Arial" panose="020B0604020202020204" pitchFamily="34" charset="0"/>
              <a:buChar char="•"/>
            </a:pPr>
            <a:r>
              <a:rPr lang="ru-RU" sz="2400" dirty="0" smtClean="0">
                <a:solidFill>
                  <a:schemeClr val="tx1"/>
                </a:solidFill>
              </a:rPr>
              <a:t>Желтая лихорадка и др.</a:t>
            </a:r>
          </a:p>
          <a:p>
            <a:pPr marL="285750" indent="-285750">
              <a:buFont typeface="Arial" panose="020B0604020202020204" pitchFamily="34" charset="0"/>
              <a:buChar char="•"/>
            </a:pPr>
            <a:endParaRPr lang="ru-RU" sz="2400" dirty="0">
              <a:solidFill>
                <a:schemeClr val="tx1"/>
              </a:solidFill>
            </a:endParaRPr>
          </a:p>
        </p:txBody>
      </p:sp>
      <p:sp>
        <p:nvSpPr>
          <p:cNvPr id="4" name="Прямоугольник 3"/>
          <p:cNvSpPr/>
          <p:nvPr/>
        </p:nvSpPr>
        <p:spPr>
          <a:xfrm>
            <a:off x="3685421" y="1777780"/>
            <a:ext cx="2520000" cy="3600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endParaRPr lang="ru-RU" sz="2400" dirty="0" smtClean="0">
              <a:solidFill>
                <a:schemeClr val="tx1"/>
              </a:solidFill>
            </a:endParaRPr>
          </a:p>
          <a:p>
            <a:pPr marL="285750" indent="-285750">
              <a:buFont typeface="Arial" panose="020B0604020202020204" pitchFamily="34" charset="0"/>
              <a:buChar char="•"/>
            </a:pPr>
            <a:r>
              <a:rPr lang="ru-RU" sz="2400" dirty="0" smtClean="0">
                <a:solidFill>
                  <a:schemeClr val="tx1"/>
                </a:solidFill>
              </a:rPr>
              <a:t>Ящур</a:t>
            </a:r>
          </a:p>
          <a:p>
            <a:pPr marL="285750" indent="-285750">
              <a:buFont typeface="Arial" panose="020B0604020202020204" pitchFamily="34" charset="0"/>
              <a:buChar char="•"/>
            </a:pPr>
            <a:r>
              <a:rPr lang="ru-RU" sz="2400" dirty="0" smtClean="0">
                <a:solidFill>
                  <a:schemeClr val="tx1"/>
                </a:solidFill>
              </a:rPr>
              <a:t>Коровья оспа</a:t>
            </a:r>
          </a:p>
          <a:p>
            <a:pPr marL="285750" indent="-285750">
              <a:buFont typeface="Arial" panose="020B0604020202020204" pitchFamily="34" charset="0"/>
              <a:buChar char="•"/>
            </a:pPr>
            <a:r>
              <a:rPr lang="ru-RU" sz="2400" dirty="0" smtClean="0">
                <a:solidFill>
                  <a:schemeClr val="tx1"/>
                </a:solidFill>
              </a:rPr>
              <a:t>Бешенство и др.</a:t>
            </a:r>
          </a:p>
          <a:p>
            <a:pPr marL="285750" indent="-285750">
              <a:buFont typeface="Arial" panose="020B0604020202020204" pitchFamily="34" charset="0"/>
              <a:buChar char="•"/>
            </a:pPr>
            <a:endParaRPr lang="ru-RU" sz="2400" dirty="0">
              <a:solidFill>
                <a:schemeClr val="tx1"/>
              </a:solidFill>
            </a:endParaRPr>
          </a:p>
          <a:p>
            <a:pPr marL="285750" indent="-285750">
              <a:buFont typeface="Arial" panose="020B0604020202020204" pitchFamily="34" charset="0"/>
              <a:buChar char="•"/>
            </a:pPr>
            <a:endParaRPr lang="ru-RU" sz="2400" dirty="0" smtClean="0">
              <a:solidFill>
                <a:schemeClr val="tx1"/>
              </a:solidFill>
            </a:endParaRPr>
          </a:p>
          <a:p>
            <a:pPr marL="285750" indent="-285750">
              <a:buFont typeface="Arial" panose="020B0604020202020204" pitchFamily="34" charset="0"/>
              <a:buChar char="•"/>
            </a:pPr>
            <a:endParaRPr lang="ru-RU" sz="2400" dirty="0">
              <a:solidFill>
                <a:schemeClr val="tx1"/>
              </a:solidFill>
            </a:endParaRPr>
          </a:p>
          <a:p>
            <a:pPr marL="285750" indent="-285750">
              <a:buFont typeface="Arial" panose="020B0604020202020204" pitchFamily="34" charset="0"/>
              <a:buChar char="•"/>
            </a:pPr>
            <a:endParaRPr lang="ru-RU" sz="2400" dirty="0" smtClean="0">
              <a:solidFill>
                <a:schemeClr val="tx1"/>
              </a:solidFill>
            </a:endParaRPr>
          </a:p>
          <a:p>
            <a:pPr marL="285750" indent="-285750">
              <a:buFont typeface="Arial" panose="020B0604020202020204" pitchFamily="34" charset="0"/>
              <a:buChar char="•"/>
            </a:pPr>
            <a:endParaRPr lang="ru-RU" sz="2400" dirty="0">
              <a:solidFill>
                <a:schemeClr val="tx1"/>
              </a:solidFill>
            </a:endParaRPr>
          </a:p>
          <a:p>
            <a:pPr marL="285750" indent="-285750">
              <a:buFont typeface="Arial" panose="020B0604020202020204" pitchFamily="34" charset="0"/>
              <a:buChar char="•"/>
            </a:pPr>
            <a:endParaRPr lang="ru-RU" sz="2400" dirty="0" smtClean="0">
              <a:solidFill>
                <a:schemeClr val="tx1"/>
              </a:solidFill>
            </a:endParaRPr>
          </a:p>
        </p:txBody>
      </p:sp>
      <p:sp>
        <p:nvSpPr>
          <p:cNvPr id="7" name="Прямоугольник 6"/>
          <p:cNvSpPr/>
          <p:nvPr/>
        </p:nvSpPr>
        <p:spPr>
          <a:xfrm>
            <a:off x="6372480" y="1777780"/>
            <a:ext cx="2520000" cy="3600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ru-RU" sz="2400" dirty="0" smtClean="0">
                <a:solidFill>
                  <a:schemeClr val="tx1"/>
                </a:solidFill>
              </a:rPr>
              <a:t>МТБ (мозаичная болезнь табака)</a:t>
            </a:r>
          </a:p>
          <a:p>
            <a:pPr marL="285750" indent="-285750">
              <a:buFont typeface="Arial" panose="020B0604020202020204" pitchFamily="34" charset="0"/>
              <a:buChar char="•"/>
            </a:pPr>
            <a:r>
              <a:rPr lang="ru-RU" sz="2400" dirty="0" smtClean="0">
                <a:solidFill>
                  <a:schemeClr val="tx1"/>
                </a:solidFill>
              </a:rPr>
              <a:t>Желтуха растений и др.</a:t>
            </a:r>
          </a:p>
          <a:p>
            <a:pPr marL="285750" indent="-285750">
              <a:buFont typeface="Arial" panose="020B0604020202020204" pitchFamily="34" charset="0"/>
              <a:buChar char="•"/>
            </a:pPr>
            <a:endParaRPr lang="ru-RU" sz="2400" dirty="0">
              <a:solidFill>
                <a:schemeClr val="tx1"/>
              </a:solidFill>
            </a:endParaRPr>
          </a:p>
          <a:p>
            <a:pPr marL="285750" indent="-285750">
              <a:buFont typeface="Arial" panose="020B0604020202020204" pitchFamily="34" charset="0"/>
              <a:buChar char="•"/>
            </a:pPr>
            <a:endParaRPr lang="ru-RU" sz="2400" dirty="0" smtClean="0">
              <a:solidFill>
                <a:schemeClr val="tx1"/>
              </a:solidFill>
            </a:endParaRPr>
          </a:p>
          <a:p>
            <a:pPr marL="285750" indent="-285750">
              <a:buFont typeface="Arial" panose="020B0604020202020204" pitchFamily="34" charset="0"/>
              <a:buChar char="•"/>
            </a:pPr>
            <a:endParaRPr lang="ru-RU" sz="2400" dirty="0" smtClean="0">
              <a:solidFill>
                <a:schemeClr val="tx1"/>
              </a:solidFill>
            </a:endParaRPr>
          </a:p>
          <a:p>
            <a:pPr marL="285750" indent="-285750">
              <a:buFont typeface="Arial" panose="020B0604020202020204" pitchFamily="34" charset="0"/>
              <a:buChar char="•"/>
            </a:pPr>
            <a:endParaRPr lang="ru-RU" sz="2400" dirty="0">
              <a:solidFill>
                <a:schemeClr val="tx1"/>
              </a:solidFill>
            </a:endParaRPr>
          </a:p>
        </p:txBody>
      </p:sp>
      <p:sp>
        <p:nvSpPr>
          <p:cNvPr id="8" name="Скругленный прямоугольник 7"/>
          <p:cNvSpPr/>
          <p:nvPr/>
        </p:nvSpPr>
        <p:spPr>
          <a:xfrm>
            <a:off x="998361" y="841276"/>
            <a:ext cx="2520000" cy="783304"/>
          </a:xfrm>
          <a:prstGeom prst="roundRect">
            <a:avLst/>
          </a:prstGeom>
          <a:ln>
            <a:solidFill>
              <a:schemeClr val="bg1">
                <a:lumMod val="65000"/>
              </a:schemeClr>
            </a:solidFill>
          </a:ln>
        </p:spPr>
        <p:style>
          <a:lnRef idx="2">
            <a:schemeClr val="dk1"/>
          </a:lnRef>
          <a:fillRef idx="1">
            <a:schemeClr val="lt1"/>
          </a:fillRef>
          <a:effectRef idx="0">
            <a:schemeClr val="dk1"/>
          </a:effectRef>
          <a:fontRef idx="minor">
            <a:schemeClr val="dk1"/>
          </a:fontRef>
        </p:style>
        <p:txBody>
          <a:bodyPr rtlCol="0" anchor="ctr"/>
          <a:lstStyle/>
          <a:p>
            <a:pPr marL="285750" indent="-285750">
              <a:buFont typeface="Arial" panose="020B0604020202020204" pitchFamily="34" charset="0"/>
              <a:buChar char="•"/>
            </a:pPr>
            <a:endParaRPr lang="ru-RU" sz="2800" b="1" dirty="0" smtClean="0">
              <a:solidFill>
                <a:schemeClr val="tx1"/>
              </a:solidFill>
            </a:endParaRPr>
          </a:p>
          <a:p>
            <a:pPr algn="ctr"/>
            <a:r>
              <a:rPr lang="ru-RU" sz="2800" b="1" dirty="0" smtClean="0">
                <a:solidFill>
                  <a:schemeClr val="tx1"/>
                </a:solidFill>
              </a:rPr>
              <a:t>Человек</a:t>
            </a:r>
          </a:p>
          <a:p>
            <a:pPr marL="285750" indent="-285750">
              <a:buFont typeface="Arial" panose="020B0604020202020204" pitchFamily="34" charset="0"/>
              <a:buChar char="•"/>
            </a:pPr>
            <a:endParaRPr lang="ru-RU" sz="2800" b="1" dirty="0">
              <a:solidFill>
                <a:schemeClr val="tx1"/>
              </a:solidFill>
            </a:endParaRPr>
          </a:p>
        </p:txBody>
      </p:sp>
      <p:sp>
        <p:nvSpPr>
          <p:cNvPr id="9" name="Скругленный прямоугольник 8"/>
          <p:cNvSpPr/>
          <p:nvPr/>
        </p:nvSpPr>
        <p:spPr>
          <a:xfrm>
            <a:off x="3685421" y="841276"/>
            <a:ext cx="2520000" cy="783304"/>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marL="285750" indent="-285750">
              <a:buFont typeface="Arial" panose="020B0604020202020204" pitchFamily="34" charset="0"/>
              <a:buChar char="•"/>
            </a:pPr>
            <a:endParaRPr lang="ru-RU" sz="2800" b="1" dirty="0" smtClean="0">
              <a:solidFill>
                <a:schemeClr val="tx1"/>
              </a:solidFill>
            </a:endParaRPr>
          </a:p>
          <a:p>
            <a:pPr algn="ctr"/>
            <a:r>
              <a:rPr lang="ru-RU" sz="2800" b="1" dirty="0" smtClean="0">
                <a:solidFill>
                  <a:schemeClr val="tx1"/>
                </a:solidFill>
              </a:rPr>
              <a:t>Животные </a:t>
            </a:r>
          </a:p>
          <a:p>
            <a:pPr marL="285750" indent="-285750">
              <a:buFont typeface="Arial" panose="020B0604020202020204" pitchFamily="34" charset="0"/>
              <a:buChar char="•"/>
            </a:pPr>
            <a:endParaRPr lang="ru-RU" sz="2800" b="1" dirty="0">
              <a:solidFill>
                <a:schemeClr val="tx1"/>
              </a:solidFill>
            </a:endParaRPr>
          </a:p>
        </p:txBody>
      </p:sp>
      <p:sp>
        <p:nvSpPr>
          <p:cNvPr id="10" name="Скругленный прямоугольник 9"/>
          <p:cNvSpPr/>
          <p:nvPr/>
        </p:nvSpPr>
        <p:spPr>
          <a:xfrm>
            <a:off x="6372480" y="841276"/>
            <a:ext cx="2520000" cy="783304"/>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marL="285750" indent="-285750">
              <a:buFont typeface="Arial" panose="020B0604020202020204" pitchFamily="34" charset="0"/>
              <a:buChar char="•"/>
            </a:pPr>
            <a:endParaRPr lang="ru-RU" sz="2800" b="1" dirty="0" smtClean="0">
              <a:solidFill>
                <a:schemeClr val="tx1"/>
              </a:solidFill>
            </a:endParaRPr>
          </a:p>
          <a:p>
            <a:pPr algn="ctr"/>
            <a:r>
              <a:rPr lang="ru-RU" sz="2800" b="1" dirty="0" smtClean="0">
                <a:solidFill>
                  <a:schemeClr val="tx1"/>
                </a:solidFill>
              </a:rPr>
              <a:t>Растения </a:t>
            </a:r>
          </a:p>
          <a:p>
            <a:pPr marL="285750" indent="-285750">
              <a:buFont typeface="Arial" panose="020B0604020202020204" pitchFamily="34" charset="0"/>
              <a:buChar char="•"/>
            </a:pPr>
            <a:endParaRPr lang="ru-RU" sz="2800" b="1" dirty="0">
              <a:solidFill>
                <a:schemeClr val="tx1"/>
              </a:solidFill>
            </a:endParaRPr>
          </a:p>
        </p:txBody>
      </p:sp>
    </p:spTree>
    <p:extLst>
      <p:ext uri="{BB962C8B-B14F-4D97-AF65-F5344CB8AC3E}">
        <p14:creationId xmlns:p14="http://schemas.microsoft.com/office/powerpoint/2010/main" xmlns="" val="390343684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500"/>
                            </p:stCondLst>
                            <p:childTnLst>
                              <p:par>
                                <p:cTn id="27" presetID="22" presetClass="entr" presetSubtype="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animBg="1"/>
      <p:bldP spid="8" grpId="0" animBg="1"/>
      <p:bldP spid="9" grpId="0" animBg="1"/>
      <p:bldP spid="10" grpId="0" animBg="1"/>
    </p:bldLst>
  </p:timing>
</p:sld>
</file>

<file path=ppt/theme/theme1.xml><?xml version="1.0" encoding="utf-8"?>
<a:theme xmlns:a="http://schemas.openxmlformats.org/drawingml/2006/main" name="Введение в общую биологию">
  <a:themeElements>
    <a:clrScheme name="Другая 6">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000000"/>
      </a:folHlink>
    </a:clrScheme>
    <a:fontScheme name="Классическая">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Введение в общую биологию" id="{E3E918F9-FAEE-4B5B-9770-C4D0E7742A76}" vid="{AD49FC57-27C5-4C4C-B658-2BDF45D69FF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Введение в общую биологию</Template>
  <TotalTime>1014</TotalTime>
  <Words>1552</Words>
  <Application>Microsoft Office PowerPoint</Application>
  <PresentationFormat>Экран (16:10)</PresentationFormat>
  <Paragraphs>142</Paragraphs>
  <Slides>16</Slides>
  <Notes>14</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Введение в общую биологию</vt:lpstr>
      <vt:lpstr>Вирусы – неклеточные формы жизни</vt:lpstr>
      <vt:lpstr>«Плохие новости в упаковке из белка»</vt:lpstr>
      <vt:lpstr>Дмитрий Иосифович Ивановский </vt:lpstr>
      <vt:lpstr>Классификация вирусов</vt:lpstr>
      <vt:lpstr>Признаки вирусов</vt:lpstr>
      <vt:lpstr>Строение вируса</vt:lpstr>
      <vt:lpstr>Формы вирусов</vt:lpstr>
      <vt:lpstr>Цикл развития вируса</vt:lpstr>
      <vt:lpstr>Вирусные заболевания</vt:lpstr>
      <vt:lpstr>Бактериофаг</vt:lpstr>
      <vt:lpstr>Цикл развития бактериофага</vt:lpstr>
      <vt:lpstr>ВИЧ  (Вирус иммунодефицита человека)</vt:lpstr>
      <vt:lpstr>Жизненный цикл ВИЧ</vt:lpstr>
      <vt:lpstr>СПИД</vt:lpstr>
      <vt:lpstr>Пути передачи ВИЧ</vt:lpstr>
      <vt:lpstr>Ресурсы </vt:lpstr>
    </vt:vector>
  </TitlesOfParts>
  <Company>Krokoz™</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«Плохие новости в упаковке из белка»</dc:title>
  <dc:creator>Петр Лесонен</dc:creator>
  <cp:lastModifiedBy>Win-10</cp:lastModifiedBy>
  <cp:revision>22</cp:revision>
  <dcterms:created xsi:type="dcterms:W3CDTF">2014-02-20T13:41:30Z</dcterms:created>
  <dcterms:modified xsi:type="dcterms:W3CDTF">2020-05-11T16:44:38Z</dcterms:modified>
</cp:coreProperties>
</file>